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3.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2" r:id="rId2"/>
    <p:sldId id="280"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277" r:id="rId30"/>
    <p:sldId id="278"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C4D7A"/>
    <a:srgbClr val="497A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681" autoAdjust="0"/>
  </p:normalViewPr>
  <p:slideViewPr>
    <p:cSldViewPr>
      <p:cViewPr varScale="1">
        <p:scale>
          <a:sx n="107" d="100"/>
          <a:sy n="107" d="100"/>
        </p:scale>
        <p:origin x="-7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1F0C96-386C-4680-97CC-B1F7F2437692}" type="datetimeFigureOut">
              <a:rPr lang="en-US" smtClean="0"/>
              <a:pPr/>
              <a:t>6/6/2019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BA0CF27-BD58-4AEF-95F7-096568B2F8B1}" type="slidenum">
              <a:rPr lang="en-US" smtClean="0"/>
              <a:pPr/>
              <a:t>‹#›</a:t>
            </a:fld>
            <a:endParaRPr lang="en-US"/>
          </a:p>
        </p:txBody>
      </p:sp>
    </p:spTree>
    <p:extLst>
      <p:ext uri="{BB962C8B-B14F-4D97-AF65-F5344CB8AC3E}">
        <p14:creationId xmlns:p14="http://schemas.microsoft.com/office/powerpoint/2010/main" val="145046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6.jpe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jp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24.jpg"/><Relationship Id="rId4" Type="http://schemas.openxmlformats.org/officeDocument/2006/relationships/image" Target="../media/image2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30.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3.tiff"/><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I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89351" y="3429000"/>
            <a:ext cx="3181688" cy="1050043"/>
          </a:xfrm>
          <a:prstGeom prst="rect">
            <a:avLst/>
          </a:prstGeom>
        </p:spPr>
      </p:pic>
      <p:sp>
        <p:nvSpPr>
          <p:cNvPr id="8" name="TextBox 7"/>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spTree>
    <p:extLst>
      <p:ext uri="{BB962C8B-B14F-4D97-AF65-F5344CB8AC3E}">
        <p14:creationId xmlns:p14="http://schemas.microsoft.com/office/powerpoint/2010/main" val="201977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V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NV_ABLE.jpg"/>
          <p:cNvPicPr>
            <a:picLocks noChangeAspect="1"/>
          </p:cNvPicPr>
          <p:nvPr userDrawn="1"/>
        </p:nvPicPr>
        <p:blipFill>
          <a:blip r:embed="rId5" cstate="print"/>
          <a:stretch>
            <a:fillRect/>
          </a:stretch>
        </p:blipFill>
        <p:spPr>
          <a:xfrm>
            <a:off x="6477000" y="3429000"/>
            <a:ext cx="1718408" cy="1212915"/>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778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J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NJ_ABLE.jpg"/>
          <p:cNvPicPr>
            <a:picLocks noChangeAspect="1"/>
          </p:cNvPicPr>
          <p:nvPr userDrawn="1"/>
        </p:nvPicPr>
        <p:blipFill>
          <a:blip r:embed="rId5" cstate="print"/>
          <a:stretch>
            <a:fillRect/>
          </a:stretch>
        </p:blipFill>
        <p:spPr>
          <a:xfrm>
            <a:off x="4800600" y="3429000"/>
            <a:ext cx="3395132" cy="932211"/>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778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PA-ABLE-Savings-Program-logo.jpg"/>
          <p:cNvPicPr>
            <a:picLocks noChangeAspect="1"/>
          </p:cNvPicPr>
          <p:nvPr userDrawn="1"/>
        </p:nvPicPr>
        <p:blipFill>
          <a:blip r:embed="rId5" cstate="print"/>
          <a:stretch>
            <a:fillRect/>
          </a:stretch>
        </p:blipFill>
        <p:spPr>
          <a:xfrm>
            <a:off x="6477000" y="3318933"/>
            <a:ext cx="1769534" cy="1312334"/>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77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C4D7A"/>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990600" y="4267200"/>
            <a:ext cx="7467600" cy="1143000"/>
          </a:xfrm>
        </p:spPr>
        <p:txBody>
          <a:bodyPr wrap="none" lIns="0" tIns="0" rIns="0" bIns="0">
            <a:noAutofit/>
          </a:bodyPr>
          <a:lstStyle>
            <a:lvl1pPr algn="l">
              <a:defRPr lang="en-US" sz="6000" kern="1200" dirty="0">
                <a:solidFill>
                  <a:schemeClr val="bg1"/>
                </a:solidFill>
                <a:latin typeface="Arial" panose="020B0604020202020204" pitchFamily="34" charset="0"/>
                <a:ea typeface="+mn-ea"/>
                <a:cs typeface="Arial" panose="020B0604020202020204" pitchFamily="34" charset="0"/>
              </a:defRPr>
            </a:lvl1pPr>
          </a:lstStyle>
          <a:p>
            <a:endParaRPr lang="en-US" dirty="0"/>
          </a:p>
        </p:txBody>
      </p:sp>
      <p:sp>
        <p:nvSpPr>
          <p:cNvPr id="11" name="Rectangle 10"/>
          <p:cNvSpPr/>
          <p:nvPr userDrawn="1"/>
        </p:nvSpPr>
        <p:spPr>
          <a:xfrm>
            <a:off x="8915400" y="0"/>
            <a:ext cx="228600" cy="6858000"/>
          </a:xfrm>
          <a:prstGeom prst="rect">
            <a:avLst/>
          </a:prstGeom>
          <a:solidFill>
            <a:srgbClr val="49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686800" y="0"/>
            <a:ext cx="0" cy="6858000"/>
          </a:xfrm>
          <a:prstGeom prst="line">
            <a:avLst/>
          </a:prstGeom>
          <a:ln w="28575" cap="rnd">
            <a:prstDash val="sysDot"/>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 hasCustomPrompt="1"/>
          </p:nvPr>
        </p:nvSpPr>
        <p:spPr>
          <a:xfrm>
            <a:off x="990600" y="5334000"/>
            <a:ext cx="7467600" cy="838200"/>
          </a:xfrm>
        </p:spPr>
        <p:txBody>
          <a:bodyPr anchor="t" anchorCtr="0"/>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5" name="Group 4"/>
          <p:cNvGrpSpPr/>
          <p:nvPr userDrawn="1"/>
        </p:nvGrpSpPr>
        <p:grpSpPr>
          <a:xfrm>
            <a:off x="0" y="914400"/>
            <a:ext cx="9144000" cy="2286000"/>
            <a:chOff x="0" y="3569563"/>
            <a:chExt cx="9753600" cy="243840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4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40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400"/>
            </a:xfrm>
            <a:prstGeom prst="rect">
              <a:avLst/>
            </a:prstGeom>
          </p:spPr>
        </p:pic>
      </p:grpSp>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l="8483" r="23652"/>
          <a:stretch/>
        </p:blipFill>
        <p:spPr>
          <a:xfrm>
            <a:off x="0" y="914400"/>
            <a:ext cx="3048000" cy="2286000"/>
          </a:xfrm>
          <a:prstGeom prst="rect">
            <a:avLst/>
          </a:prstGeom>
        </p:spPr>
      </p:pic>
    </p:spTree>
    <p:extLst>
      <p:ext uri="{BB962C8B-B14F-4D97-AF65-F5344CB8AC3E}">
        <p14:creationId xmlns:p14="http://schemas.microsoft.com/office/powerpoint/2010/main" val="134544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C4D7A"/>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990600" y="4267200"/>
            <a:ext cx="7467600" cy="1143000"/>
          </a:xfrm>
        </p:spPr>
        <p:txBody>
          <a:bodyPr wrap="none" lIns="0" tIns="0" rIns="0" bIns="0">
            <a:noAutofit/>
          </a:bodyPr>
          <a:lstStyle>
            <a:lvl1pPr algn="l">
              <a:defRPr lang="en-US" sz="6000" kern="1200" dirty="0">
                <a:solidFill>
                  <a:schemeClr val="bg1"/>
                </a:solidFill>
                <a:latin typeface="Arial" panose="020B0604020202020204" pitchFamily="34" charset="0"/>
                <a:ea typeface="+mn-ea"/>
                <a:cs typeface="Arial" panose="020B0604020202020204" pitchFamily="34" charset="0"/>
              </a:defRPr>
            </a:lvl1pPr>
          </a:lstStyle>
          <a:p>
            <a:endParaRPr lang="en-US" dirty="0"/>
          </a:p>
        </p:txBody>
      </p:sp>
      <p:sp>
        <p:nvSpPr>
          <p:cNvPr id="11" name="Rectangle 10"/>
          <p:cNvSpPr/>
          <p:nvPr userDrawn="1"/>
        </p:nvSpPr>
        <p:spPr>
          <a:xfrm>
            <a:off x="8915400" y="0"/>
            <a:ext cx="228600" cy="6858000"/>
          </a:xfrm>
          <a:prstGeom prst="rect">
            <a:avLst/>
          </a:prstGeom>
          <a:solidFill>
            <a:srgbClr val="49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686800" y="0"/>
            <a:ext cx="0" cy="6858000"/>
          </a:xfrm>
          <a:prstGeom prst="line">
            <a:avLst/>
          </a:prstGeom>
          <a:ln w="28575" cap="rnd">
            <a:prstDash val="sysDot"/>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 hasCustomPrompt="1"/>
          </p:nvPr>
        </p:nvSpPr>
        <p:spPr>
          <a:xfrm>
            <a:off x="990600" y="5334000"/>
            <a:ext cx="7467600" cy="838200"/>
          </a:xfrm>
        </p:spPr>
        <p:txBody>
          <a:bodyPr anchor="t" anchorCtr="0"/>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16" name="Group 15"/>
          <p:cNvGrpSpPr/>
          <p:nvPr userDrawn="1"/>
        </p:nvGrpSpPr>
        <p:grpSpPr>
          <a:xfrm>
            <a:off x="0" y="914400"/>
            <a:ext cx="9140952" cy="2286000"/>
            <a:chOff x="0" y="914400"/>
            <a:chExt cx="9140952" cy="2286000"/>
          </a:xfrm>
        </p:grpSpPr>
        <p:pic>
          <p:nvPicPr>
            <p:cNvPr id="13" name="Picture 12" descr="iStock-484806850v2.ti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096000" y="914401"/>
              <a:ext cx="3044952" cy="2281433"/>
            </a:xfrm>
            <a:prstGeom prst="rect">
              <a:avLst/>
            </a:prstGeom>
          </p:spPr>
        </p:pic>
        <p:pic>
          <p:nvPicPr>
            <p:cNvPr id="14" name="Picture 13" descr="Mediabakery_MSK0030306v2.ti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914400"/>
              <a:ext cx="3048000" cy="2286000"/>
            </a:xfrm>
            <a:prstGeom prst="rect">
              <a:avLst/>
            </a:prstGeom>
          </p:spPr>
        </p:pic>
        <p:pic>
          <p:nvPicPr>
            <p:cNvPr id="15" name="Picture 14" descr="Mediabakery_MSK0014759v2.tif"/>
            <p:cNvPicPr>
              <a:picLocks noChangeAspect="1"/>
            </p:cNvPicPr>
            <p:nvPr userDrawn="1"/>
          </p:nvPicPr>
          <p:blipFill>
            <a:blip r:embed="rId4" cstate="screen">
              <a:extLst>
                <a:ext uri="{28A0092B-C50C-407E-A947-70E740481C1C}">
                  <a14:useLocalDpi xmlns:a14="http://schemas.microsoft.com/office/drawing/2010/main"/>
                </a:ext>
              </a:extLst>
            </a:blip>
            <a:srcRect t="-230"/>
            <a:stretch>
              <a:fillRect/>
            </a:stretch>
          </p:blipFill>
          <p:spPr>
            <a:xfrm>
              <a:off x="3048000" y="914400"/>
              <a:ext cx="3051048" cy="2286000"/>
            </a:xfrm>
            <a:prstGeom prst="rect">
              <a:avLst/>
            </a:prstGeom>
          </p:spPr>
        </p:pic>
      </p:grpSp>
      <p:pic>
        <p:nvPicPr>
          <p:cNvPr id="2" name="Picture 1"/>
          <p:cNvPicPr>
            <a:picLocks noChangeAspect="1"/>
          </p:cNvPicPr>
          <p:nvPr userDrawn="1"/>
        </p:nvPicPr>
        <p:blipFill rotWithShape="1">
          <a:blip r:embed="rId5">
            <a:extLst>
              <a:ext uri="{28A0092B-C50C-407E-A947-70E740481C1C}">
                <a14:useLocalDpi xmlns:a14="http://schemas.microsoft.com/office/drawing/2010/main" val="0"/>
              </a:ext>
            </a:extLst>
          </a:blip>
          <a:srcRect l="10161" r="20406"/>
          <a:stretch/>
        </p:blipFill>
        <p:spPr>
          <a:xfrm>
            <a:off x="3048000" y="914399"/>
            <a:ext cx="3124200" cy="2286000"/>
          </a:xfrm>
          <a:prstGeom prst="rect">
            <a:avLst/>
          </a:prstGeom>
        </p:spPr>
      </p:pic>
    </p:spTree>
    <p:extLst>
      <p:ext uri="{BB962C8B-B14F-4D97-AF65-F5344CB8AC3E}">
        <p14:creationId xmlns:p14="http://schemas.microsoft.com/office/powerpoint/2010/main" val="1345440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0C4D7A"/>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990600" y="4267200"/>
            <a:ext cx="7467600" cy="1143000"/>
          </a:xfrm>
        </p:spPr>
        <p:txBody>
          <a:bodyPr wrap="none" lIns="0" tIns="0" rIns="0" bIns="0">
            <a:noAutofit/>
          </a:bodyPr>
          <a:lstStyle>
            <a:lvl1pPr algn="l">
              <a:defRPr lang="en-US" sz="6000" kern="1200" dirty="0">
                <a:solidFill>
                  <a:schemeClr val="bg1"/>
                </a:solidFill>
                <a:latin typeface="Arial" panose="020B0604020202020204" pitchFamily="34" charset="0"/>
                <a:ea typeface="+mn-ea"/>
                <a:cs typeface="Arial" panose="020B0604020202020204" pitchFamily="34" charset="0"/>
              </a:defRPr>
            </a:lvl1pPr>
          </a:lstStyle>
          <a:p>
            <a:endParaRPr lang="en-US" dirty="0"/>
          </a:p>
        </p:txBody>
      </p:sp>
      <p:sp>
        <p:nvSpPr>
          <p:cNvPr id="11" name="Rectangle 10"/>
          <p:cNvSpPr/>
          <p:nvPr userDrawn="1"/>
        </p:nvSpPr>
        <p:spPr>
          <a:xfrm>
            <a:off x="8915400" y="0"/>
            <a:ext cx="228600" cy="6858000"/>
          </a:xfrm>
          <a:prstGeom prst="rect">
            <a:avLst/>
          </a:prstGeom>
          <a:solidFill>
            <a:srgbClr val="49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686800" y="0"/>
            <a:ext cx="0" cy="6858000"/>
          </a:xfrm>
          <a:prstGeom prst="line">
            <a:avLst/>
          </a:prstGeom>
          <a:ln w="28575" cap="rnd">
            <a:prstDash val="sysDot"/>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 hasCustomPrompt="1"/>
          </p:nvPr>
        </p:nvSpPr>
        <p:spPr>
          <a:xfrm>
            <a:off x="990600" y="5334000"/>
            <a:ext cx="7467600" cy="838200"/>
          </a:xfrm>
        </p:spPr>
        <p:txBody>
          <a:bodyPr anchor="t" anchorCtr="0"/>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16" name="Group 15"/>
          <p:cNvGrpSpPr/>
          <p:nvPr userDrawn="1"/>
        </p:nvGrpSpPr>
        <p:grpSpPr>
          <a:xfrm>
            <a:off x="0" y="914400"/>
            <a:ext cx="9139431" cy="2286000"/>
            <a:chOff x="0" y="914400"/>
            <a:chExt cx="9139431" cy="228600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7521" y="914401"/>
              <a:ext cx="3041910" cy="22814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914400"/>
              <a:ext cx="3048000" cy="22860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049524" y="914400"/>
              <a:ext cx="3048000" cy="2286000"/>
            </a:xfrm>
            <a:prstGeom prst="rect">
              <a:avLst/>
            </a:prstGeom>
          </p:spPr>
        </p:pic>
      </p:grpSp>
    </p:spTree>
    <p:extLst>
      <p:ext uri="{BB962C8B-B14F-4D97-AF65-F5344CB8AC3E}">
        <p14:creationId xmlns:p14="http://schemas.microsoft.com/office/powerpoint/2010/main" val="89073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C4D7A"/>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990600" y="4267200"/>
            <a:ext cx="7467600" cy="1143000"/>
          </a:xfrm>
        </p:spPr>
        <p:txBody>
          <a:bodyPr wrap="none" lIns="0" tIns="0" rIns="0" bIns="0">
            <a:noAutofit/>
          </a:bodyPr>
          <a:lstStyle>
            <a:lvl1pPr algn="l">
              <a:defRPr lang="en-US" sz="6000" kern="1200" dirty="0">
                <a:solidFill>
                  <a:schemeClr val="bg1"/>
                </a:solidFill>
                <a:latin typeface="Arial" panose="020B0604020202020204" pitchFamily="34" charset="0"/>
                <a:ea typeface="+mn-ea"/>
                <a:cs typeface="Arial" panose="020B0604020202020204" pitchFamily="34" charset="0"/>
              </a:defRPr>
            </a:lvl1pPr>
          </a:lstStyle>
          <a:p>
            <a:endParaRPr lang="en-US" dirty="0"/>
          </a:p>
        </p:txBody>
      </p:sp>
      <p:sp>
        <p:nvSpPr>
          <p:cNvPr id="11" name="Rectangle 10"/>
          <p:cNvSpPr/>
          <p:nvPr userDrawn="1"/>
        </p:nvSpPr>
        <p:spPr>
          <a:xfrm>
            <a:off x="8915400" y="0"/>
            <a:ext cx="228600" cy="6858000"/>
          </a:xfrm>
          <a:prstGeom prst="rect">
            <a:avLst/>
          </a:prstGeom>
          <a:solidFill>
            <a:srgbClr val="497A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686800" y="0"/>
            <a:ext cx="0" cy="6858000"/>
          </a:xfrm>
          <a:prstGeom prst="line">
            <a:avLst/>
          </a:prstGeom>
          <a:ln w="28575" cap="rnd">
            <a:prstDash val="sysDot"/>
          </a:ln>
        </p:spPr>
        <p:style>
          <a:lnRef idx="1">
            <a:schemeClr val="accent1"/>
          </a:lnRef>
          <a:fillRef idx="0">
            <a:schemeClr val="accent1"/>
          </a:fillRef>
          <a:effectRef idx="0">
            <a:schemeClr val="accent1"/>
          </a:effectRef>
          <a:fontRef idx="minor">
            <a:schemeClr val="tx1"/>
          </a:fontRef>
        </p:style>
      </p:cxnSp>
      <p:sp>
        <p:nvSpPr>
          <p:cNvPr id="6" name="Text Placeholder 2"/>
          <p:cNvSpPr>
            <a:spLocks noGrp="1"/>
          </p:cNvSpPr>
          <p:nvPr>
            <p:ph type="body" idx="1" hasCustomPrompt="1"/>
          </p:nvPr>
        </p:nvSpPr>
        <p:spPr>
          <a:xfrm>
            <a:off x="990600" y="5334000"/>
            <a:ext cx="7467600" cy="838200"/>
          </a:xfrm>
        </p:spPr>
        <p:txBody>
          <a:bodyPr anchor="t" anchorCtr="0"/>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grpSp>
        <p:nvGrpSpPr>
          <p:cNvPr id="16" name="Group 15"/>
          <p:cNvGrpSpPr/>
          <p:nvPr userDrawn="1"/>
        </p:nvGrpSpPr>
        <p:grpSpPr>
          <a:xfrm>
            <a:off x="0" y="914400"/>
            <a:ext cx="9139431" cy="2286000"/>
            <a:chOff x="0" y="914400"/>
            <a:chExt cx="9139431" cy="228600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7521" y="914401"/>
              <a:ext cx="3041910" cy="228143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914400"/>
              <a:ext cx="3048000" cy="228600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49524" y="914400"/>
              <a:ext cx="3048000" cy="2286000"/>
            </a:xfrm>
            <a:prstGeom prst="rect">
              <a:avLst/>
            </a:prstGeom>
          </p:spPr>
        </p:pic>
      </p:grpSp>
    </p:spTree>
    <p:extLst>
      <p:ext uri="{BB962C8B-B14F-4D97-AF65-F5344CB8AC3E}">
        <p14:creationId xmlns:p14="http://schemas.microsoft.com/office/powerpoint/2010/main" val="890735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lIns="0" tIns="0" rIns="0" bIns="0" anchor="b" anchorCtr="0"/>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quarter" idx="13"/>
          </p:nvPr>
        </p:nvSpPr>
        <p:spPr>
          <a:xfrm>
            <a:off x="609600" y="1524000"/>
            <a:ext cx="78486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133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308061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4BEF8244-108D-4D17-9A09-13EF56F18E6C}" type="slidenum">
              <a:rPr lang="en-US" smtClean="0"/>
              <a:pPr/>
              <a:t>‹#›</a:t>
            </a:fld>
            <a:endParaRPr lang="en-US" dirty="0"/>
          </a:p>
        </p:txBody>
      </p:sp>
    </p:spTree>
    <p:extLst>
      <p:ext uri="{BB962C8B-B14F-4D97-AF65-F5344CB8AC3E}">
        <p14:creationId xmlns:p14="http://schemas.microsoft.com/office/powerpoint/2010/main" val="84972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I_Title Slide">
    <p:spTree>
      <p:nvGrpSpPr>
        <p:cNvPr id="1" name=""/>
        <p:cNvGrpSpPr/>
        <p:nvPr/>
      </p:nvGrpSpPr>
      <p:grpSpPr>
        <a:xfrm>
          <a:off x="0" y="0"/>
          <a:ext cx="0" cy="0"/>
          <a:chOff x="0" y="0"/>
          <a:chExt cx="0" cy="0"/>
        </a:xfrm>
      </p:grpSpPr>
      <p:sp>
        <p:nvSpPr>
          <p:cNvPr id="8" name="TextBox 7"/>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16"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10200" y="3160696"/>
            <a:ext cx="2968752" cy="1850136"/>
          </a:xfrm>
          <a:prstGeom prst="rect">
            <a:avLst/>
          </a:prstGeom>
        </p:spPr>
      </p:pic>
      <p:pic>
        <p:nvPicPr>
          <p:cNvPr id="3" name="Picture 2"/>
          <p:cNvPicPr>
            <a:picLocks noChangeAspect="1"/>
          </p:cNvPicPr>
          <p:nvPr userDrawn="1"/>
        </p:nvPicPr>
        <p:blipFill rotWithShape="1">
          <a:blip r:embed="rId6" cstate="print">
            <a:extLst>
              <a:ext uri="{28A0092B-C50C-407E-A947-70E740481C1C}">
                <a14:useLocalDpi xmlns:a14="http://schemas.microsoft.com/office/drawing/2010/main" val="0"/>
              </a:ext>
            </a:extLst>
          </a:blip>
          <a:srcRect l="2395" r="-530"/>
          <a:stretch/>
        </p:blipFill>
        <p:spPr>
          <a:xfrm>
            <a:off x="6069430" y="609599"/>
            <a:ext cx="3104116" cy="2285999"/>
          </a:xfrm>
          <a:prstGeom prst="rect">
            <a:avLst/>
          </a:prstGeom>
        </p:spPr>
      </p:pic>
    </p:spTree>
    <p:extLst>
      <p:ext uri="{BB962C8B-B14F-4D97-AF65-F5344CB8AC3E}">
        <p14:creationId xmlns:p14="http://schemas.microsoft.com/office/powerpoint/2010/main" val="2271573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3574949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6/6/2019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703884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6/6/2019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1278517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6/6/2019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25810192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3940011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6/6/2019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3990248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1198105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FD68D9-2927-4825-81A4-42086D6D8798}"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8244-108D-4D17-9A09-13EF56F18E6C}" type="slidenum">
              <a:rPr lang="en-US" smtClean="0"/>
              <a:pPr/>
              <a:t>‹#›</a:t>
            </a:fld>
            <a:endParaRPr lang="en-US"/>
          </a:p>
        </p:txBody>
      </p:sp>
    </p:spTree>
    <p:extLst>
      <p:ext uri="{BB962C8B-B14F-4D97-AF65-F5344CB8AC3E}">
        <p14:creationId xmlns:p14="http://schemas.microsoft.com/office/powerpoint/2010/main" val="561799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rgbClr val="696A8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9A2D81-D075-492B-BC69-4C725F594972}" type="datetimeFigureOut">
              <a:rPr lang="en-US" smtClean="0"/>
              <a:pPr/>
              <a:t>6/6/2019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2725D8-8C21-4849-B77B-0989E5DD5C09}" type="slidenum">
              <a:rPr lang="en-US" smtClean="0"/>
              <a:pPr/>
              <a:t>‹#›</a:t>
            </a:fld>
            <a:endParaRPr lang="en-US"/>
          </a:p>
        </p:txBody>
      </p:sp>
    </p:spTree>
    <p:extLst>
      <p:ext uri="{BB962C8B-B14F-4D97-AF65-F5344CB8AC3E}">
        <p14:creationId xmlns:p14="http://schemas.microsoft.com/office/powerpoint/2010/main" val="39885327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6605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K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AK_ABLE.jpg"/>
          <p:cNvPicPr>
            <a:picLocks noChangeAspect="1"/>
          </p:cNvPicPr>
          <p:nvPr userDrawn="1"/>
        </p:nvPicPr>
        <p:blipFill>
          <a:blip r:embed="rId5" cstate="print"/>
          <a:stretch>
            <a:fillRect/>
          </a:stretch>
        </p:blipFill>
        <p:spPr>
          <a:xfrm>
            <a:off x="4064634" y="3444240"/>
            <a:ext cx="4125737" cy="1127760"/>
          </a:xfrm>
          <a:prstGeom prst="rect">
            <a:avLst/>
          </a:prstGeom>
        </p:spPr>
      </p:pic>
      <p:sp>
        <p:nvSpPr>
          <p:cNvPr id="15" name="TextBox 14"/>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778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A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IA_ABLE_FNL.jpg"/>
          <p:cNvPicPr>
            <a:picLocks noChangeAspect="1"/>
          </p:cNvPicPr>
          <p:nvPr userDrawn="1"/>
        </p:nvPicPr>
        <p:blipFill>
          <a:blip r:embed="rId5" cstate="print"/>
          <a:srcRect l="12301" r="17406"/>
          <a:stretch>
            <a:fillRect/>
          </a:stretch>
        </p:blipFill>
        <p:spPr>
          <a:xfrm>
            <a:off x="4724400" y="3189433"/>
            <a:ext cx="3505200" cy="1611167"/>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77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L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2" name="Picture 11" descr="IL-ABLE.jpg"/>
          <p:cNvPicPr>
            <a:picLocks noChangeAspect="1"/>
          </p:cNvPicPr>
          <p:nvPr userDrawn="1"/>
        </p:nvPicPr>
        <p:blipFill>
          <a:blip r:embed="rId5" cstate="print"/>
          <a:srcRect l="-1478" t="21739" r="-1981" b="-8696"/>
          <a:stretch>
            <a:fillRect/>
          </a:stretch>
        </p:blipFill>
        <p:spPr>
          <a:xfrm>
            <a:off x="3640665" y="3429000"/>
            <a:ext cx="4614335" cy="791029"/>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77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S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Kansas_ABLE_Logo_w.tagline.jpg"/>
          <p:cNvPicPr>
            <a:picLocks noChangeAspect="1"/>
          </p:cNvPicPr>
          <p:nvPr userDrawn="1"/>
        </p:nvPicPr>
        <p:blipFill>
          <a:blip r:embed="rId5" cstate="print"/>
          <a:srcRect l="5258" t="7616" r="669" b="60596"/>
          <a:stretch>
            <a:fillRect/>
          </a:stretch>
        </p:blipFill>
        <p:spPr>
          <a:xfrm>
            <a:off x="4724400" y="3386668"/>
            <a:ext cx="3516630" cy="1029258"/>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77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Missouri ABLE Logo Final.jpg"/>
          <p:cNvPicPr>
            <a:picLocks noChangeAspect="1"/>
          </p:cNvPicPr>
          <p:nvPr userDrawn="1"/>
        </p:nvPicPr>
        <p:blipFill>
          <a:blip r:embed="rId5" cstate="print"/>
          <a:srcRect r="16499"/>
          <a:stretch>
            <a:fillRect/>
          </a:stretch>
        </p:blipFill>
        <p:spPr>
          <a:xfrm>
            <a:off x="6019800" y="3427241"/>
            <a:ext cx="2260599" cy="1199857"/>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778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N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MN_ABLE.jpg"/>
          <p:cNvPicPr>
            <a:picLocks noChangeAspect="1"/>
          </p:cNvPicPr>
          <p:nvPr userDrawn="1"/>
        </p:nvPicPr>
        <p:blipFill>
          <a:blip r:embed="rId5" cstate="print"/>
          <a:stretch>
            <a:fillRect/>
          </a:stretch>
        </p:blipFill>
        <p:spPr>
          <a:xfrm>
            <a:off x="3505200" y="3429000"/>
            <a:ext cx="4659791" cy="611543"/>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77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C_Title Slide">
    <p:spTree>
      <p:nvGrpSpPr>
        <p:cNvPr id="1" name=""/>
        <p:cNvGrpSpPr/>
        <p:nvPr/>
      </p:nvGrpSpPr>
      <p:grpSpPr>
        <a:xfrm>
          <a:off x="0" y="0"/>
          <a:ext cx="0" cy="0"/>
          <a:chOff x="0" y="0"/>
          <a:chExt cx="0" cy="0"/>
        </a:xfrm>
      </p:grpSpPr>
      <p:sp>
        <p:nvSpPr>
          <p:cNvPr id="9" name="Rectangle 8"/>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8686800" y="0"/>
            <a:ext cx="0" cy="6858000"/>
          </a:xfrm>
          <a:prstGeom prst="line">
            <a:avLst/>
          </a:prstGeom>
          <a:ln w="28575" cap="rnd">
            <a:solidFill>
              <a:srgbClr val="0C4D7A"/>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5"/>
          <p:cNvGrpSpPr/>
          <p:nvPr userDrawn="1"/>
        </p:nvGrpSpPr>
        <p:grpSpPr>
          <a:xfrm>
            <a:off x="0" y="609600"/>
            <a:ext cx="9144000" cy="2285999"/>
            <a:chOff x="0" y="3569563"/>
            <a:chExt cx="9753600" cy="2438399"/>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05575" y="3569563"/>
              <a:ext cx="3248025" cy="2438399"/>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3569563"/>
              <a:ext cx="3248025" cy="2438399"/>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48025" y="3569563"/>
              <a:ext cx="3257550" cy="2438399"/>
            </a:xfrm>
            <a:prstGeom prst="rect">
              <a:avLst/>
            </a:prstGeom>
          </p:spPr>
        </p:pic>
      </p:grpSp>
      <p:pic>
        <p:nvPicPr>
          <p:cNvPr id="11" name="Picture 10" descr="NC_Able_Logo.tif"/>
          <p:cNvPicPr>
            <a:picLocks noChangeAspect="1"/>
          </p:cNvPicPr>
          <p:nvPr userDrawn="1"/>
        </p:nvPicPr>
        <p:blipFill>
          <a:blip r:embed="rId5" cstate="print"/>
          <a:srcRect t="14493" r="-2364" b="13043"/>
          <a:stretch>
            <a:fillRect/>
          </a:stretch>
        </p:blipFill>
        <p:spPr>
          <a:xfrm>
            <a:off x="4267200" y="3352800"/>
            <a:ext cx="3983431" cy="1066800"/>
          </a:xfrm>
          <a:prstGeom prst="rect">
            <a:avLst/>
          </a:prstGeom>
        </p:spPr>
      </p:pic>
      <p:sp>
        <p:nvSpPr>
          <p:cNvPr id="13" name="TextBox 12"/>
          <p:cNvSpPr txBox="1"/>
          <p:nvPr userDrawn="1"/>
        </p:nvSpPr>
        <p:spPr>
          <a:xfrm>
            <a:off x="1219200" y="5275929"/>
            <a:ext cx="7010400" cy="1277273"/>
          </a:xfrm>
          <a:prstGeom prst="rect">
            <a:avLst/>
          </a:prstGeom>
          <a:noFill/>
        </p:spPr>
        <p:txBody>
          <a:bodyPr wrap="square" rtlCol="0" anchor="b" anchorCtr="0">
            <a:spAutoFit/>
          </a:bodyPr>
          <a:lstStyle/>
          <a:p>
            <a:pPr algn="r">
              <a:spcBef>
                <a:spcPts val="600"/>
              </a:spcBef>
            </a:pPr>
            <a:r>
              <a:rPr lang="en-US" sz="1800" b="1" kern="1200" baseline="0" dirty="0" smtClean="0">
                <a:solidFill>
                  <a:srgbClr val="0C4D7A"/>
                </a:solidFill>
                <a:latin typeface="Arial" panose="020B0604020202020204" pitchFamily="34" charset="0"/>
                <a:ea typeface="+mj-ea"/>
                <a:cs typeface="Arial" panose="020B0604020202020204" pitchFamily="34" charset="0"/>
              </a:rPr>
              <a:t>ABLE: </a:t>
            </a:r>
            <a:r>
              <a:rPr lang="en-US" sz="1800" kern="1200" baseline="0" dirty="0" smtClean="0">
                <a:solidFill>
                  <a:srgbClr val="0C4D7A"/>
                </a:solidFill>
                <a:latin typeface="Arial" panose="020B0604020202020204" pitchFamily="34" charset="0"/>
                <a:ea typeface="+mj-ea"/>
                <a:cs typeface="Arial" panose="020B0604020202020204" pitchFamily="34" charset="0"/>
              </a:rPr>
              <a:t>Achieving a Better Life Experience Act of 2014</a:t>
            </a:r>
            <a:endParaRPr lang="en-US" sz="800" kern="1200" baseline="0" dirty="0" smtClean="0">
              <a:solidFill>
                <a:srgbClr val="0C4D7A"/>
              </a:solidFill>
              <a:latin typeface="Arial" panose="020B0604020202020204" pitchFamily="34" charset="0"/>
              <a:ea typeface="+mj-ea"/>
              <a:cs typeface="Arial" panose="020B0604020202020204" pitchFamily="34" charset="0"/>
            </a:endParaRPr>
          </a:p>
          <a:p>
            <a:pPr algn="r">
              <a:spcBef>
                <a:spcPts val="600"/>
              </a:spcBef>
            </a:pPr>
            <a:r>
              <a:rPr lang="en-US" i="1" dirty="0" smtClean="0">
                <a:latin typeface="Arial" panose="020B0604020202020204" pitchFamily="34" charset="0"/>
                <a:cs typeface="Arial" panose="020B0604020202020204" pitchFamily="34" charset="0"/>
              </a:rPr>
              <a:t>The National ABLE Alliance is a partnership of States dedicated to</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providing those</a:t>
            </a:r>
            <a:r>
              <a:rPr lang="en-US" i="1" baseline="0" dirty="0" smtClean="0">
                <a:latin typeface="Arial" panose="020B0604020202020204" pitchFamily="34" charset="0"/>
                <a:cs typeface="Arial" panose="020B0604020202020204" pitchFamily="34" charset="0"/>
              </a:rPr>
              <a:t> living with disabilities </a:t>
            </a:r>
            <a:r>
              <a:rPr lang="en-US" i="1" dirty="0" smtClean="0">
                <a:latin typeface="Arial" panose="020B0604020202020204" pitchFamily="34" charset="0"/>
                <a:cs typeface="Arial" panose="020B0604020202020204" pitchFamily="34" charset="0"/>
              </a:rPr>
              <a:t>with an ABLE investment</a:t>
            </a:r>
            <a:br>
              <a:rPr lang="en-US" i="1" dirty="0" smtClean="0">
                <a:latin typeface="Arial" panose="020B0604020202020204" pitchFamily="34" charset="0"/>
                <a:cs typeface="Arial" panose="020B0604020202020204" pitchFamily="34" charset="0"/>
              </a:rPr>
            </a:br>
            <a:r>
              <a:rPr lang="en-US" i="1" dirty="0" smtClean="0">
                <a:latin typeface="Arial" panose="020B0604020202020204" pitchFamily="34" charset="0"/>
                <a:cs typeface="Arial" panose="020B0604020202020204" pitchFamily="34" charset="0"/>
              </a:rPr>
              <a:t>product that offers multiple financial options at low cost.</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77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63562"/>
            <a:ext cx="8077200" cy="884238"/>
          </a:xfrm>
          <a:prstGeom prst="rect">
            <a:avLst/>
          </a:prstGeom>
        </p:spPr>
        <p:txBody>
          <a:bodyPr vert="horz" wrap="none" lIns="0" tIns="0" rIns="0" bIns="0" rtlCol="0" anchor="t" anchorCtr="0">
            <a:noAutofit/>
          </a:bodyPr>
          <a:lstStyle/>
          <a:p>
            <a:endParaRPr lang="en-US" dirty="0"/>
          </a:p>
        </p:txBody>
      </p:sp>
      <p:sp>
        <p:nvSpPr>
          <p:cNvPr id="3" name="Text Placeholder 2"/>
          <p:cNvSpPr>
            <a:spLocks noGrp="1"/>
          </p:cNvSpPr>
          <p:nvPr>
            <p:ph type="body" idx="1"/>
          </p:nvPr>
        </p:nvSpPr>
        <p:spPr>
          <a:xfrm>
            <a:off x="609600" y="1524000"/>
            <a:ext cx="7848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09600" y="6096000"/>
            <a:ext cx="7620000" cy="62547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305800" y="6356350"/>
            <a:ext cx="381000" cy="365125"/>
          </a:xfrm>
          <a:prstGeom prst="rect">
            <a:avLst/>
          </a:prstGeom>
        </p:spPr>
        <p:txBody>
          <a:bodyPr vert="horz" lIns="0" tIns="0" rIns="0" bIns="0" rtlCol="0" anchor="b" anchorCtr="0"/>
          <a:lstStyle>
            <a:lvl1pPr algn="r">
              <a:defRPr sz="1000" b="1">
                <a:solidFill>
                  <a:srgbClr val="0C4D7A"/>
                </a:solidFill>
              </a:defRPr>
            </a:lvl1pPr>
          </a:lstStyle>
          <a:p>
            <a:fld id="{4BEF8244-108D-4D17-9A09-13EF56F18E6C}" type="slidenum">
              <a:rPr lang="en-US" smtClean="0"/>
              <a:pPr/>
              <a:t>‹#›</a:t>
            </a:fld>
            <a:endParaRPr lang="en-US" dirty="0"/>
          </a:p>
        </p:txBody>
      </p:sp>
      <p:sp>
        <p:nvSpPr>
          <p:cNvPr id="10" name="Rectangle 9"/>
          <p:cNvSpPr/>
          <p:nvPr userDrawn="1"/>
        </p:nvSpPr>
        <p:spPr>
          <a:xfrm>
            <a:off x="8915400" y="0"/>
            <a:ext cx="228600" cy="6858000"/>
          </a:xfrm>
          <a:prstGeom prst="rect">
            <a:avLst/>
          </a:prstGeom>
          <a:solidFill>
            <a:srgbClr val="0C4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051370"/>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60" r:id="rId13"/>
    <p:sldLayoutId id="2147483663" r:id="rId14"/>
    <p:sldLayoutId id="2147483664" r:id="rId15"/>
    <p:sldLayoutId id="2147483665" r:id="rId16"/>
    <p:sldLayoutId id="2147483650" r:id="rId17"/>
    <p:sldLayoutId id="2147483652" r:id="rId18"/>
    <p:sldLayoutId id="2147483661" r:id="rId19"/>
    <p:sldLayoutId id="2147483651" r:id="rId20"/>
    <p:sldLayoutId id="2147483653" r:id="rId21"/>
    <p:sldLayoutId id="2147483654" r:id="rId22"/>
    <p:sldLayoutId id="2147483655" r:id="rId23"/>
    <p:sldLayoutId id="2147483656" r:id="rId24"/>
    <p:sldLayoutId id="2147483657" r:id="rId25"/>
    <p:sldLayoutId id="2147483658" r:id="rId26"/>
    <p:sldLayoutId id="2147483659" r:id="rId27"/>
    <p:sldLayoutId id="2147483662" r:id="rId28"/>
    <p:sldLayoutId id="2147483677" r:id="rId29"/>
  </p:sldLayoutIdLst>
  <p:txStyles>
    <p:titleStyle>
      <a:lvl1pPr algn="l" defTabSz="914400" rtl="0" eaLnBrk="1" latinLnBrk="0" hangingPunct="1">
        <a:lnSpc>
          <a:spcPct val="95000"/>
        </a:lnSpc>
        <a:spcBef>
          <a:spcPct val="0"/>
        </a:spcBef>
        <a:buNone/>
        <a:defRPr sz="4500" kern="1200" baseline="0">
          <a:solidFill>
            <a:srgbClr val="0C4D7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5000"/>
        </a:lnSpc>
        <a:spcBef>
          <a:spcPts val="0"/>
        </a:spcBef>
        <a:spcAft>
          <a:spcPts val="600"/>
        </a:spcAft>
        <a:buFontTx/>
        <a:buNone/>
        <a:defRPr sz="180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5000"/>
        </a:lnSpc>
        <a:spcBef>
          <a:spcPts val="0"/>
        </a:spcBef>
        <a:spcAft>
          <a:spcPts val="600"/>
        </a:spcAft>
        <a:buClr>
          <a:srgbClr val="0C4D7A"/>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40080" indent="-182880" algn="l" defTabSz="914400" rtl="0" eaLnBrk="1" latinLnBrk="0" hangingPunct="1">
        <a:lnSpc>
          <a:spcPct val="95000"/>
        </a:lnSpc>
        <a:spcBef>
          <a:spcPts val="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640080" indent="-182880" algn="l" defTabSz="914400" rtl="0" eaLnBrk="1" latinLnBrk="0" hangingPunct="1">
        <a:lnSpc>
          <a:spcPct val="95000"/>
        </a:lnSpc>
        <a:spcBef>
          <a:spcPts val="0"/>
        </a:spcBef>
        <a:spcAft>
          <a:spcPts val="600"/>
        </a:spcAft>
        <a:buClr>
          <a:schemeClr val="tx1">
            <a:lumMod val="65000"/>
            <a:lumOff val="35000"/>
          </a:schemeClr>
        </a:buClr>
        <a:buSzPct val="75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822960" indent="-182880" algn="l" defTabSz="914400" rtl="0" eaLnBrk="1" latinLnBrk="0" hangingPunct="1">
        <a:lnSpc>
          <a:spcPct val="95000"/>
        </a:lnSpc>
        <a:spcBef>
          <a:spcPts val="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1.png"/><Relationship Id="rId1" Type="http://schemas.openxmlformats.org/officeDocument/2006/relationships/slideLayout" Target="../slideLayouts/slideLayout29.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1.png"/><Relationship Id="rId1" Type="http://schemas.openxmlformats.org/officeDocument/2006/relationships/slideLayout" Target="../slideLayouts/slideLayout29.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hyperlink" Target="mailto:ms.clientservice@savewithable.com" TargetMode="External"/><Relationship Id="rId2" Type="http://schemas.openxmlformats.org/officeDocument/2006/relationships/hyperlink" Target="nc.savewithable.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3429000"/>
            <a:ext cx="4114800" cy="1143000"/>
          </a:xfrm>
          <a:prstGeom prst="rect">
            <a:avLst/>
          </a:prstGeom>
        </p:spPr>
        <p:txBody>
          <a:bodyPr vert="horz" wrap="none" lIns="0" tIns="0" rIns="0" bIns="0" rtlCol="0" anchor="t" anchorCtr="0">
            <a:noAutofit/>
          </a:bodyPr>
          <a:lstStyle>
            <a:lvl1pPr algn="l" defTabSz="914400" rtl="0" eaLnBrk="1" latinLnBrk="0" hangingPunct="1">
              <a:lnSpc>
                <a:spcPct val="95000"/>
              </a:lnSpc>
              <a:spcBef>
                <a:spcPct val="0"/>
              </a:spcBef>
              <a:buNone/>
              <a:defRPr sz="4500" kern="1200" baseline="0">
                <a:solidFill>
                  <a:srgbClr val="0C4D7A"/>
                </a:solidFill>
                <a:latin typeface="Arial" panose="020B0604020202020204" pitchFamily="34" charset="0"/>
                <a:ea typeface="+mj-ea"/>
                <a:cs typeface="Arial" panose="020B0604020202020204" pitchFamily="34" charset="0"/>
              </a:defRPr>
            </a:lvl1pPr>
          </a:lstStyle>
          <a:p>
            <a:pPr algn="ctr"/>
            <a:r>
              <a:rPr lang="en-US" sz="3500" dirty="0" smtClean="0"/>
              <a:t>Opening an ABLE</a:t>
            </a:r>
          </a:p>
          <a:p>
            <a:pPr algn="ctr"/>
            <a:r>
              <a:rPr lang="en-US" sz="3500" dirty="0" smtClean="0"/>
              <a:t>Account online</a:t>
            </a:r>
            <a:endParaRPr lang="en-US" sz="3500" dirty="0"/>
          </a:p>
        </p:txBody>
      </p:sp>
    </p:spTree>
    <p:extLst>
      <p:ext uri="{BB962C8B-B14F-4D97-AF65-F5344CB8AC3E}">
        <p14:creationId xmlns:p14="http://schemas.microsoft.com/office/powerpoint/2010/main" val="1426511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10</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3 – </a:t>
            </a:r>
          </a:p>
        </p:txBody>
      </p:sp>
      <p:sp>
        <p:nvSpPr>
          <p:cNvPr id="16" name="Rectangle 15"/>
          <p:cNvSpPr/>
          <p:nvPr/>
        </p:nvSpPr>
        <p:spPr>
          <a:xfrm>
            <a:off x="228600" y="1258609"/>
            <a:ext cx="3756136" cy="1461939"/>
          </a:xfrm>
          <a:prstGeom prst="rect">
            <a:avLst/>
          </a:prstGeom>
        </p:spPr>
        <p:txBody>
          <a:bodyPr wrap="square">
            <a:spAutoFit/>
          </a:bodyPr>
          <a:lstStyle/>
          <a:p>
            <a:pPr marL="173736" indent="-171450">
              <a:buFont typeface="Arial" panose="020B0604020202020204" pitchFamily="34" charset="0"/>
              <a:buChar char="•"/>
            </a:pPr>
            <a:r>
              <a:rPr lang="en-US" sz="1200" dirty="0"/>
              <a:t>Select the Investment Option</a:t>
            </a:r>
          </a:p>
          <a:p>
            <a:pPr marL="173736" indent="-171450">
              <a:buFont typeface="Arial" panose="020B0604020202020204" pitchFamily="34" charset="0"/>
              <a:buChar char="•"/>
            </a:pPr>
            <a:endParaRPr lang="en-US" sz="500" dirty="0"/>
          </a:p>
          <a:p>
            <a:pPr marL="630936" lvl="2" indent="-171450">
              <a:buFont typeface="Arial" panose="020B0604020202020204" pitchFamily="34" charset="0"/>
              <a:buChar char="•"/>
            </a:pPr>
            <a:r>
              <a:rPr lang="en-US" sz="1200" dirty="0"/>
              <a:t>If the AO or AI is unsure </a:t>
            </a:r>
            <a:r>
              <a:rPr lang="en-US" sz="1200" dirty="0" smtClean="0"/>
              <a:t>or would like addition information regarding the investment option, click </a:t>
            </a:r>
            <a:r>
              <a:rPr lang="en-US" sz="1200" dirty="0"/>
              <a:t>on the </a:t>
            </a:r>
            <a:r>
              <a:rPr lang="en-US" sz="1200" dirty="0" smtClean="0"/>
              <a:t>name of the investment hyperlink, a new tab will open providing information on the investment selected.</a:t>
            </a:r>
            <a:endParaRPr lang="en-US" sz="1200" dirty="0">
              <a:cs typeface="Times New Roman" panose="02020603050405020304" pitchFamily="18" charset="0"/>
            </a:endParaRPr>
          </a:p>
        </p:txBody>
      </p:sp>
      <p:pic>
        <p:nvPicPr>
          <p:cNvPr id="2" name="Picture 2" descr="C:\Users\droach\AppData\Local\Temp\SNAGHTML17891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420" y="738080"/>
            <a:ext cx="4602580" cy="3784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74" y="3124200"/>
            <a:ext cx="4057650" cy="279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124201" y="2720548"/>
            <a:ext cx="1371600" cy="479852"/>
          </a:xfrm>
          <a:prstGeom prst="straightConnector1">
            <a:avLst/>
          </a:prstGeom>
          <a:ln w="38100">
            <a:solidFill>
              <a:schemeClr val="tx1"/>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92251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11</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3 (Cont’d)</a:t>
            </a:r>
          </a:p>
        </p:txBody>
      </p:sp>
      <p:sp>
        <p:nvSpPr>
          <p:cNvPr id="16" name="Rectangle 15"/>
          <p:cNvSpPr/>
          <p:nvPr/>
        </p:nvSpPr>
        <p:spPr>
          <a:xfrm>
            <a:off x="228600" y="1583701"/>
            <a:ext cx="3756136" cy="830997"/>
          </a:xfrm>
          <a:prstGeom prst="rect">
            <a:avLst/>
          </a:prstGeom>
        </p:spPr>
        <p:txBody>
          <a:bodyPr wrap="square">
            <a:spAutoFit/>
          </a:bodyPr>
          <a:lstStyle/>
          <a:p>
            <a:pPr marL="173736" indent="-171450">
              <a:buFont typeface="Arial" panose="020B0604020202020204" pitchFamily="34" charset="0"/>
              <a:buChar char="•"/>
            </a:pPr>
            <a:r>
              <a:rPr lang="en-US" sz="1200" dirty="0" smtClean="0"/>
              <a:t>If the checking option is selected, additional information will populate asking if you would like to order a checkbook with 50 checks.</a:t>
            </a:r>
            <a:endParaRPr lang="en-US" sz="1200" dirty="0"/>
          </a:p>
          <a:p>
            <a:endParaRPr lang="en-US" sz="1200" dirty="0">
              <a:cs typeface="Times New Roman" panose="02020603050405020304"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715" y="2819400"/>
            <a:ext cx="6884987"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8421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12</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446" y="533400"/>
            <a:ext cx="5121278" cy="508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52400" y="1961930"/>
            <a:ext cx="3756136" cy="1461939"/>
          </a:xfrm>
          <a:prstGeom prst="rect">
            <a:avLst/>
          </a:prstGeom>
        </p:spPr>
        <p:txBody>
          <a:bodyPr wrap="square">
            <a:spAutoFit/>
          </a:bodyPr>
          <a:lstStyle/>
          <a:p>
            <a:pPr marL="173736" indent="-171450">
              <a:buFont typeface="Arial" panose="020B0604020202020204" pitchFamily="34" charset="0"/>
              <a:buChar char="•"/>
            </a:pPr>
            <a:r>
              <a:rPr lang="en-US" sz="1200" dirty="0" smtClean="0"/>
              <a:t>Select how you would like to fund the Account</a:t>
            </a:r>
            <a:endParaRPr lang="en-US" sz="1200" dirty="0"/>
          </a:p>
          <a:p>
            <a:pPr marL="173736" indent="-171450">
              <a:buFont typeface="Arial" panose="020B0604020202020204" pitchFamily="34" charset="0"/>
              <a:buChar char="•"/>
            </a:pPr>
            <a:endParaRPr lang="en-US" sz="500" dirty="0"/>
          </a:p>
          <a:p>
            <a:pPr marL="630936" lvl="2" indent="-171450">
              <a:buFont typeface="Arial" panose="020B0604020202020204" pitchFamily="34" charset="0"/>
              <a:buChar char="•"/>
            </a:pPr>
            <a:r>
              <a:rPr lang="en-US" sz="1200" dirty="0"/>
              <a:t>If </a:t>
            </a:r>
            <a:r>
              <a:rPr lang="en-US" sz="1200" dirty="0" smtClean="0"/>
              <a:t>you are opening an account as </a:t>
            </a:r>
            <a:r>
              <a:rPr lang="en-US" sz="1200" dirty="0"/>
              <a:t>an Authorized </a:t>
            </a:r>
            <a:r>
              <a:rPr lang="en-US" sz="1200" dirty="0" smtClean="0"/>
              <a:t>Individual; only the last two options</a:t>
            </a:r>
            <a:r>
              <a:rPr lang="en-US" sz="1200" dirty="0" smtClean="0"/>
              <a:t> will be available</a:t>
            </a:r>
            <a:r>
              <a:rPr lang="en-US" sz="1200" dirty="0" smtClean="0"/>
              <a:t>.  </a:t>
            </a:r>
            <a:r>
              <a:rPr lang="en-US" sz="1200" dirty="0" smtClean="0"/>
              <a:t>Because </a:t>
            </a:r>
            <a:r>
              <a:rPr lang="en-US" sz="1200" dirty="0" smtClean="0"/>
              <a:t>legal documents must be submitted for review it will only allow funding by Paycheck and Check.</a:t>
            </a:r>
            <a:endParaRPr lang="en-US" sz="1200" dirty="0"/>
          </a:p>
        </p:txBody>
      </p:sp>
    </p:spTree>
    <p:extLst>
      <p:ext uri="{BB962C8B-B14F-4D97-AF65-F5344CB8AC3E}">
        <p14:creationId xmlns:p14="http://schemas.microsoft.com/office/powerpoint/2010/main" val="496775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13</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p:txBody>
      </p:sp>
      <p:sp>
        <p:nvSpPr>
          <p:cNvPr id="9" name="Rectangle 8"/>
          <p:cNvSpPr/>
          <p:nvPr/>
        </p:nvSpPr>
        <p:spPr>
          <a:xfrm>
            <a:off x="228600" y="1583701"/>
            <a:ext cx="3756136" cy="1754326"/>
          </a:xfrm>
          <a:prstGeom prst="rect">
            <a:avLst/>
          </a:prstGeom>
        </p:spPr>
        <p:txBody>
          <a:bodyPr wrap="square">
            <a:spAutoFit/>
          </a:bodyPr>
          <a:lstStyle/>
          <a:p>
            <a:pPr marL="173736" indent="-171450">
              <a:buFont typeface="Arial" panose="020B0604020202020204" pitchFamily="34" charset="0"/>
              <a:buChar char="•"/>
            </a:pPr>
            <a:r>
              <a:rPr lang="en-US" sz="1200" dirty="0" smtClean="0"/>
              <a:t>For “From </a:t>
            </a:r>
            <a:r>
              <a:rPr lang="en-US" sz="1200" dirty="0"/>
              <a:t>my bank account – automatic regular contributions” is </a:t>
            </a:r>
            <a:r>
              <a:rPr lang="en-US" sz="1200" dirty="0" smtClean="0"/>
              <a:t>selected.</a:t>
            </a:r>
          </a:p>
          <a:p>
            <a:pPr marL="630936" lvl="1" indent="-171450">
              <a:buFont typeface="Arial" panose="020B0604020202020204" pitchFamily="34" charset="0"/>
              <a:buChar char="•"/>
            </a:pPr>
            <a:r>
              <a:rPr lang="en-US" sz="1200" dirty="0" smtClean="0"/>
              <a:t>Select the dollar amount you would like to contribute</a:t>
            </a:r>
          </a:p>
          <a:p>
            <a:pPr marL="630936" lvl="1" indent="-171450">
              <a:buFont typeface="Arial" panose="020B0604020202020204" pitchFamily="34" charset="0"/>
              <a:buChar char="•"/>
            </a:pPr>
            <a:r>
              <a:rPr lang="en-US" sz="1200" dirty="0" smtClean="0"/>
              <a:t>Select the frequency</a:t>
            </a:r>
          </a:p>
          <a:p>
            <a:pPr marL="630936" lvl="1" indent="-171450">
              <a:buFont typeface="Arial" panose="020B0604020202020204" pitchFamily="34" charset="0"/>
              <a:buChar char="•"/>
            </a:pPr>
            <a:r>
              <a:rPr lang="en-US" sz="1200" dirty="0" smtClean="0"/>
              <a:t>Select the date to start</a:t>
            </a:r>
          </a:p>
          <a:p>
            <a:pPr marL="630936" lvl="1" indent="-171450">
              <a:buFont typeface="Arial" panose="020B0604020202020204" pitchFamily="34" charset="0"/>
              <a:buChar char="•"/>
            </a:pPr>
            <a:r>
              <a:rPr lang="en-US" sz="1200" dirty="0" smtClean="0"/>
              <a:t>You may also indicate if you would like to increase the dollar amount systematically ever year at a certain time.</a:t>
            </a:r>
            <a:endParaRPr lang="en-US" sz="1200"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369"/>
          <a:stretch/>
        </p:blipFill>
        <p:spPr bwMode="auto">
          <a:xfrm>
            <a:off x="3753180" y="2286000"/>
            <a:ext cx="4908741" cy="316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09060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14</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p:txBody>
      </p:sp>
      <p:sp>
        <p:nvSpPr>
          <p:cNvPr id="9" name="Rectangle 8"/>
          <p:cNvSpPr/>
          <p:nvPr/>
        </p:nvSpPr>
        <p:spPr>
          <a:xfrm>
            <a:off x="228600" y="1583701"/>
            <a:ext cx="3756136" cy="2677656"/>
          </a:xfrm>
          <a:prstGeom prst="rect">
            <a:avLst/>
          </a:prstGeom>
        </p:spPr>
        <p:txBody>
          <a:bodyPr wrap="square">
            <a:spAutoFit/>
          </a:bodyPr>
          <a:lstStyle/>
          <a:p>
            <a:pPr marL="173736" indent="-171450">
              <a:buFont typeface="Arial" panose="020B0604020202020204" pitchFamily="34" charset="0"/>
              <a:buChar char="•"/>
            </a:pPr>
            <a:r>
              <a:rPr lang="en-US" sz="1200" dirty="0"/>
              <a:t>For “From my bank account – automatic regular contributions” is selected.</a:t>
            </a:r>
          </a:p>
          <a:p>
            <a:pPr marL="630936" lvl="1" indent="-171450">
              <a:buFont typeface="Arial" panose="020B0604020202020204" pitchFamily="34" charset="0"/>
              <a:buChar char="•"/>
            </a:pPr>
            <a:r>
              <a:rPr lang="en-US" sz="1200" dirty="0" smtClean="0"/>
              <a:t>Check the box to confirm that your bank is within the United States</a:t>
            </a:r>
            <a:endParaRPr lang="en-US" sz="1200" dirty="0"/>
          </a:p>
          <a:p>
            <a:pPr marL="630936" lvl="1" indent="-171450">
              <a:buFont typeface="Arial" panose="020B0604020202020204" pitchFamily="34" charset="0"/>
              <a:buChar char="•"/>
            </a:pPr>
            <a:r>
              <a:rPr lang="en-US" sz="1200" dirty="0" smtClean="0"/>
              <a:t>Enter the Bank Name</a:t>
            </a:r>
          </a:p>
          <a:p>
            <a:pPr marL="630936" lvl="1" indent="-171450">
              <a:buFont typeface="Arial" panose="020B0604020202020204" pitchFamily="34" charset="0"/>
              <a:buChar char="•"/>
            </a:pPr>
            <a:r>
              <a:rPr lang="en-US" sz="1200" dirty="0" smtClean="0"/>
              <a:t>Enter the Routing Number (9 digits)</a:t>
            </a:r>
          </a:p>
          <a:p>
            <a:pPr marL="630936" lvl="1" indent="-171450">
              <a:buFont typeface="Arial" panose="020B0604020202020204" pitchFamily="34" charset="0"/>
              <a:buChar char="•"/>
            </a:pPr>
            <a:r>
              <a:rPr lang="en-US" sz="1200" dirty="0" smtClean="0"/>
              <a:t>Enter the Account number (17 digits or less)</a:t>
            </a:r>
          </a:p>
          <a:p>
            <a:pPr marL="630936" lvl="1" indent="-171450">
              <a:buFont typeface="Arial" panose="020B0604020202020204" pitchFamily="34" charset="0"/>
              <a:buChar char="•"/>
            </a:pPr>
            <a:r>
              <a:rPr lang="en-US" sz="1200" dirty="0" smtClean="0"/>
              <a:t>Re-enter the Account Number</a:t>
            </a:r>
            <a:endParaRPr lang="en-US" sz="1200" dirty="0"/>
          </a:p>
          <a:p>
            <a:pPr marL="630936" lvl="1" indent="-171450">
              <a:buFont typeface="Arial" panose="020B0604020202020204" pitchFamily="34" charset="0"/>
              <a:buChar char="•"/>
            </a:pPr>
            <a:r>
              <a:rPr lang="en-US" sz="1200" dirty="0" smtClean="0"/>
              <a:t>Indicate what type of Account it is </a:t>
            </a:r>
          </a:p>
          <a:p>
            <a:pPr marL="1088136" lvl="2" indent="-171450">
              <a:buFont typeface="Arial" panose="020B0604020202020204" pitchFamily="34" charset="0"/>
              <a:buChar char="•"/>
            </a:pPr>
            <a:r>
              <a:rPr lang="en-US" sz="1200" dirty="0" smtClean="0"/>
              <a:t>Checking Account</a:t>
            </a:r>
          </a:p>
          <a:p>
            <a:pPr marL="1088136" lvl="2" indent="-171450">
              <a:buFont typeface="Arial" panose="020B0604020202020204" pitchFamily="34" charset="0"/>
              <a:buChar char="•"/>
            </a:pPr>
            <a:r>
              <a:rPr lang="en-US" sz="1200" dirty="0" smtClean="0"/>
              <a:t>Savings Account</a:t>
            </a:r>
          </a:p>
          <a:p>
            <a:pPr marL="630936" lvl="1" indent="-171450">
              <a:buFont typeface="Arial" panose="020B0604020202020204" pitchFamily="34" charset="0"/>
              <a:buChar char="•"/>
            </a:pPr>
            <a:r>
              <a:rPr lang="en-US" sz="1200" dirty="0" smtClean="0"/>
              <a:t>Enter the name(s) that are listed on the Bank Account</a:t>
            </a:r>
            <a:endParaRPr lang="en-US" sz="12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1065" y="350671"/>
            <a:ext cx="4781550" cy="582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153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15</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p:txBody>
      </p:sp>
      <p:sp>
        <p:nvSpPr>
          <p:cNvPr id="9" name="Rectangle 8"/>
          <p:cNvSpPr/>
          <p:nvPr/>
        </p:nvSpPr>
        <p:spPr>
          <a:xfrm>
            <a:off x="228600" y="1583701"/>
            <a:ext cx="4572000" cy="646331"/>
          </a:xfrm>
          <a:prstGeom prst="rect">
            <a:avLst/>
          </a:prstGeom>
        </p:spPr>
        <p:txBody>
          <a:bodyPr wrap="square">
            <a:spAutoFit/>
          </a:bodyPr>
          <a:lstStyle/>
          <a:p>
            <a:pPr marL="173736" indent="-171450">
              <a:buFont typeface="Arial" panose="020B0604020202020204" pitchFamily="34" charset="0"/>
              <a:buChar char="•"/>
            </a:pPr>
            <a:r>
              <a:rPr lang="en-US" sz="1200" dirty="0"/>
              <a:t>If “From my bank account – single contribution” is </a:t>
            </a:r>
            <a:r>
              <a:rPr lang="en-US" sz="1200" dirty="0" smtClean="0"/>
              <a:t>selected</a:t>
            </a:r>
          </a:p>
          <a:p>
            <a:pPr marL="630936" lvl="1" indent="-171450">
              <a:buFont typeface="Arial" panose="020B0604020202020204" pitchFamily="34" charset="0"/>
              <a:buChar char="•"/>
            </a:pPr>
            <a:r>
              <a:rPr lang="en-US" sz="1200" dirty="0" smtClean="0"/>
              <a:t>Enter the Dollar amount you would like withdrawn from your account.</a:t>
            </a:r>
            <a:endParaRPr lang="en-US" sz="12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082" y="2819400"/>
            <a:ext cx="63150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229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16</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451" y="914400"/>
            <a:ext cx="3942054"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05346" y="1600200"/>
            <a:ext cx="3756136" cy="2677656"/>
          </a:xfrm>
          <a:prstGeom prst="rect">
            <a:avLst/>
          </a:prstGeom>
        </p:spPr>
        <p:txBody>
          <a:bodyPr wrap="square">
            <a:spAutoFit/>
          </a:bodyPr>
          <a:lstStyle/>
          <a:p>
            <a:pPr marL="173736" indent="-171450">
              <a:buFont typeface="Arial" panose="020B0604020202020204" pitchFamily="34" charset="0"/>
              <a:buChar char="•"/>
            </a:pPr>
            <a:r>
              <a:rPr lang="en-US" sz="1200" dirty="0"/>
              <a:t>For “From my bank account – </a:t>
            </a:r>
            <a:r>
              <a:rPr lang="en-US" sz="1200" dirty="0" smtClean="0"/>
              <a:t>single contribution” </a:t>
            </a:r>
            <a:r>
              <a:rPr lang="en-US" sz="1200" dirty="0"/>
              <a:t>is selected.</a:t>
            </a:r>
          </a:p>
          <a:p>
            <a:pPr marL="630936" lvl="1" indent="-171450">
              <a:buFont typeface="Arial" panose="020B0604020202020204" pitchFamily="34" charset="0"/>
              <a:buChar char="•"/>
            </a:pPr>
            <a:r>
              <a:rPr lang="en-US" sz="1200" dirty="0" smtClean="0"/>
              <a:t>Check the box to confirm that your bank is within the United States</a:t>
            </a:r>
            <a:endParaRPr lang="en-US" sz="1200" dirty="0"/>
          </a:p>
          <a:p>
            <a:pPr marL="630936" lvl="1" indent="-171450">
              <a:buFont typeface="Arial" panose="020B0604020202020204" pitchFamily="34" charset="0"/>
              <a:buChar char="•"/>
            </a:pPr>
            <a:r>
              <a:rPr lang="en-US" sz="1200" dirty="0" smtClean="0"/>
              <a:t>Enter the Bank Name</a:t>
            </a:r>
          </a:p>
          <a:p>
            <a:pPr marL="630936" lvl="1" indent="-171450">
              <a:buFont typeface="Arial" panose="020B0604020202020204" pitchFamily="34" charset="0"/>
              <a:buChar char="•"/>
            </a:pPr>
            <a:r>
              <a:rPr lang="en-US" sz="1200" dirty="0" smtClean="0"/>
              <a:t>Enter the Routing Number (9 digits)</a:t>
            </a:r>
          </a:p>
          <a:p>
            <a:pPr marL="630936" lvl="1" indent="-171450">
              <a:buFont typeface="Arial" panose="020B0604020202020204" pitchFamily="34" charset="0"/>
              <a:buChar char="•"/>
            </a:pPr>
            <a:r>
              <a:rPr lang="en-US" sz="1200" dirty="0" smtClean="0"/>
              <a:t>Enter the Account number (17 digits or less)</a:t>
            </a:r>
          </a:p>
          <a:p>
            <a:pPr marL="630936" lvl="1" indent="-171450">
              <a:buFont typeface="Arial" panose="020B0604020202020204" pitchFamily="34" charset="0"/>
              <a:buChar char="•"/>
            </a:pPr>
            <a:r>
              <a:rPr lang="en-US" sz="1200" dirty="0" smtClean="0"/>
              <a:t>Re-enter the Account Number</a:t>
            </a:r>
            <a:endParaRPr lang="en-US" sz="1200" dirty="0"/>
          </a:p>
          <a:p>
            <a:pPr marL="630936" lvl="1" indent="-171450">
              <a:buFont typeface="Arial" panose="020B0604020202020204" pitchFamily="34" charset="0"/>
              <a:buChar char="•"/>
            </a:pPr>
            <a:r>
              <a:rPr lang="en-US" sz="1200" dirty="0" smtClean="0"/>
              <a:t>Indicate what type of Account it is </a:t>
            </a:r>
          </a:p>
          <a:p>
            <a:pPr marL="1088136" lvl="2" indent="-171450">
              <a:buFont typeface="Arial" panose="020B0604020202020204" pitchFamily="34" charset="0"/>
              <a:buChar char="•"/>
            </a:pPr>
            <a:r>
              <a:rPr lang="en-US" sz="1200" dirty="0" smtClean="0"/>
              <a:t>Checking Account</a:t>
            </a:r>
          </a:p>
          <a:p>
            <a:pPr marL="1088136" lvl="2" indent="-171450">
              <a:buFont typeface="Arial" panose="020B0604020202020204" pitchFamily="34" charset="0"/>
              <a:buChar char="•"/>
            </a:pPr>
            <a:r>
              <a:rPr lang="en-US" sz="1200" dirty="0" smtClean="0"/>
              <a:t>Savings Account</a:t>
            </a:r>
          </a:p>
          <a:p>
            <a:pPr marL="630936" lvl="1" indent="-171450">
              <a:buFont typeface="Arial" panose="020B0604020202020204" pitchFamily="34" charset="0"/>
              <a:buChar char="•"/>
            </a:pPr>
            <a:r>
              <a:rPr lang="en-US" sz="1200" dirty="0" smtClean="0"/>
              <a:t>Enter the name(s) that are listed on the Bank Account</a:t>
            </a:r>
            <a:endParaRPr lang="en-US" sz="1200" dirty="0"/>
          </a:p>
        </p:txBody>
      </p:sp>
    </p:spTree>
    <p:extLst>
      <p:ext uri="{BB962C8B-B14F-4D97-AF65-F5344CB8AC3E}">
        <p14:creationId xmlns:p14="http://schemas.microsoft.com/office/powerpoint/2010/main" val="3712495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17</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p:txBody>
      </p:sp>
      <p:sp>
        <p:nvSpPr>
          <p:cNvPr id="9" name="Rectangle 8"/>
          <p:cNvSpPr/>
          <p:nvPr/>
        </p:nvSpPr>
        <p:spPr>
          <a:xfrm>
            <a:off x="228600" y="1583701"/>
            <a:ext cx="3048000" cy="830997"/>
          </a:xfrm>
          <a:prstGeom prst="rect">
            <a:avLst/>
          </a:prstGeom>
        </p:spPr>
        <p:txBody>
          <a:bodyPr wrap="square">
            <a:spAutoFit/>
          </a:bodyPr>
          <a:lstStyle/>
          <a:p>
            <a:pPr marL="173736" indent="-171450">
              <a:buFont typeface="Arial" panose="020B0604020202020204" pitchFamily="34" charset="0"/>
              <a:buChar char="•"/>
            </a:pPr>
            <a:r>
              <a:rPr lang="en-US" sz="1200" dirty="0"/>
              <a:t>If “From my paycheck” is </a:t>
            </a:r>
            <a:r>
              <a:rPr lang="en-US" sz="1200" dirty="0" smtClean="0"/>
              <a:t>selected</a:t>
            </a:r>
          </a:p>
          <a:p>
            <a:pPr marL="630936" lvl="1" indent="-171450">
              <a:buFont typeface="Arial" panose="020B0604020202020204" pitchFamily="34" charset="0"/>
              <a:buChar char="•"/>
            </a:pPr>
            <a:r>
              <a:rPr lang="en-US" sz="1200" dirty="0" smtClean="0"/>
              <a:t>Select/Enter the Dollar amount you would like to have withdrawn from you checking option.</a:t>
            </a:r>
            <a:endParaRPr lang="en-US" sz="12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7391" y="1092200"/>
            <a:ext cx="5332197" cy="431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1791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18</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Method (Cont’d)</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83701"/>
            <a:ext cx="3756136" cy="276999"/>
          </a:xfrm>
          <a:prstGeom prst="rect">
            <a:avLst/>
          </a:prstGeom>
        </p:spPr>
        <p:txBody>
          <a:bodyPr wrap="square">
            <a:spAutoFit/>
          </a:bodyPr>
          <a:lstStyle/>
          <a:p>
            <a:pPr marL="173736" indent="-171450">
              <a:buFont typeface="Arial" panose="020B0604020202020204" pitchFamily="34" charset="0"/>
              <a:buChar char="•"/>
            </a:pPr>
            <a:r>
              <a:rPr lang="en-US" sz="1200" dirty="0"/>
              <a:t>If “With a Check” is selected</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021" y="1860700"/>
            <a:ext cx="6380163"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890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19</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Delivery method</a:t>
            </a:r>
          </a:p>
          <a:p>
            <a:pPr algn="l"/>
            <a:endParaRPr lang="en-US" sz="2000" dirty="0">
              <a:solidFill>
                <a:srgbClr val="39607A"/>
              </a:solidFill>
              <a:cs typeface="Arial" panose="020B0604020202020204" pitchFamily="34" charset="0"/>
            </a:endParaRPr>
          </a:p>
        </p:txBody>
      </p:sp>
      <p:sp>
        <p:nvSpPr>
          <p:cNvPr id="9" name="Rectangle 8"/>
          <p:cNvSpPr/>
          <p:nvPr/>
        </p:nvSpPr>
        <p:spPr>
          <a:xfrm>
            <a:off x="578750" y="1583699"/>
            <a:ext cx="2926450" cy="3416320"/>
          </a:xfrm>
          <a:prstGeom prst="rect">
            <a:avLst/>
          </a:prstGeom>
        </p:spPr>
        <p:txBody>
          <a:bodyPr wrap="square">
            <a:spAutoFit/>
          </a:bodyPr>
          <a:lstStyle/>
          <a:p>
            <a:pPr marL="173736" indent="-171450">
              <a:buFont typeface="Arial" panose="020B0604020202020204" pitchFamily="34" charset="0"/>
              <a:buChar char="•"/>
            </a:pPr>
            <a:r>
              <a:rPr lang="en-US" sz="1200" dirty="0" smtClean="0"/>
              <a:t>Select how you would like to have Statement, Confirmations, and Tax Forms.  Either through the Mail or receive notification via email.</a:t>
            </a:r>
          </a:p>
          <a:p>
            <a:pPr marL="630936" lvl="1" indent="-171450">
              <a:buFont typeface="Arial" panose="020B0604020202020204" pitchFamily="34" charset="0"/>
              <a:buChar char="•"/>
            </a:pPr>
            <a:r>
              <a:rPr lang="en-US" sz="1200" dirty="0" smtClean="0"/>
              <a:t>If you select email you will be eligible to receive a discount of  $3.75 from the Quarterly Account Maintenance Fee</a:t>
            </a:r>
          </a:p>
          <a:p>
            <a:pPr marL="173736" indent="-171450">
              <a:buFont typeface="Arial" panose="020B0604020202020204" pitchFamily="34" charset="0"/>
              <a:buChar char="•"/>
            </a:pPr>
            <a:endParaRPr lang="en-US" sz="1200" dirty="0"/>
          </a:p>
          <a:p>
            <a:pPr marL="173736" indent="-171450">
              <a:buFont typeface="Arial" panose="020B0604020202020204" pitchFamily="34" charset="0"/>
              <a:buChar char="•"/>
            </a:pPr>
            <a:r>
              <a:rPr lang="en-US" sz="1200" dirty="0" smtClean="0"/>
              <a:t>Also, if you have selected the Checking Option as one of your investments you will be charged a monthly Maintenance Fee of $2.00.</a:t>
            </a:r>
            <a:r>
              <a:rPr lang="en-US" sz="1200" dirty="0"/>
              <a:t> </a:t>
            </a:r>
            <a:r>
              <a:rPr lang="en-US" sz="1200" dirty="0" smtClean="0"/>
              <a:t> You will be able to waive this fee if you maintain an account balance of $250 or more or if you select to receive statement electronically as well.</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015732"/>
            <a:ext cx="5080409" cy="481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1772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3733800"/>
            <a:ext cx="6172200" cy="1938992"/>
          </a:xfrm>
          <a:prstGeom prst="rect">
            <a:avLst/>
          </a:prstGeom>
        </p:spPr>
        <p:txBody>
          <a:bodyPr wrap="square">
            <a:spAutoFit/>
          </a:bodyPr>
          <a:lstStyle/>
          <a:p>
            <a:pPr algn="ctr"/>
            <a:r>
              <a:rPr lang="en-US" sz="6000" dirty="0">
                <a:solidFill>
                  <a:prstClr val="white"/>
                </a:solidFill>
                <a:latin typeface="Arial" panose="020B0604020202020204" pitchFamily="34" charset="0"/>
                <a:cs typeface="Arial" panose="020B0604020202020204" pitchFamily="34" charset="0"/>
              </a:rPr>
              <a:t>Opening an </a:t>
            </a:r>
            <a:br>
              <a:rPr lang="en-US" sz="6000" dirty="0">
                <a:solidFill>
                  <a:prstClr val="white"/>
                </a:solidFill>
                <a:latin typeface="Arial" panose="020B0604020202020204" pitchFamily="34" charset="0"/>
                <a:cs typeface="Arial" panose="020B0604020202020204" pitchFamily="34" charset="0"/>
              </a:rPr>
            </a:br>
            <a:r>
              <a:rPr lang="en-US" sz="6000" dirty="0">
                <a:solidFill>
                  <a:prstClr val="white"/>
                </a:solidFill>
                <a:latin typeface="Arial" panose="020B0604020202020204" pitchFamily="34" charset="0"/>
                <a:cs typeface="Arial" panose="020B0604020202020204" pitchFamily="34" charset="0"/>
              </a:rPr>
              <a:t>Account Online</a:t>
            </a:r>
            <a:endParaRPr lang="en-US" dirty="0"/>
          </a:p>
        </p:txBody>
      </p:sp>
    </p:spTree>
    <p:extLst>
      <p:ext uri="{BB962C8B-B14F-4D97-AF65-F5344CB8AC3E}">
        <p14:creationId xmlns:p14="http://schemas.microsoft.com/office/powerpoint/2010/main" val="2962506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20</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Delivery </a:t>
            </a:r>
            <a:r>
              <a:rPr lang="en-US" sz="2000" b="1" dirty="0" smtClean="0">
                <a:solidFill>
                  <a:srgbClr val="39607A"/>
                </a:solidFill>
                <a:cs typeface="Arial" panose="020B0604020202020204" pitchFamily="34" charset="0"/>
              </a:rPr>
              <a:t>method  (Cont’d)</a:t>
            </a:r>
            <a:endParaRPr lang="en-US" sz="2000" b="1" dirty="0">
              <a:solidFill>
                <a:srgbClr val="39607A"/>
              </a:solidFill>
              <a:cs typeface="Arial" panose="020B0604020202020204" pitchFamily="34" charset="0"/>
            </a:endParaRPr>
          </a:p>
          <a:p>
            <a:pPr algn="l"/>
            <a:endParaRPr lang="en-US" sz="2000" dirty="0">
              <a:solidFill>
                <a:srgbClr val="39607A"/>
              </a:solidFill>
              <a:cs typeface="Arial" panose="020B0604020202020204" pitchFamily="34" charset="0"/>
            </a:endParaRPr>
          </a:p>
        </p:txBody>
      </p:sp>
      <p:sp>
        <p:nvSpPr>
          <p:cNvPr id="9" name="Rectangle 8"/>
          <p:cNvSpPr/>
          <p:nvPr/>
        </p:nvSpPr>
        <p:spPr>
          <a:xfrm>
            <a:off x="273950" y="1583699"/>
            <a:ext cx="2926450" cy="1200329"/>
          </a:xfrm>
          <a:prstGeom prst="rect">
            <a:avLst/>
          </a:prstGeom>
        </p:spPr>
        <p:txBody>
          <a:bodyPr wrap="square">
            <a:spAutoFit/>
          </a:bodyPr>
          <a:lstStyle/>
          <a:p>
            <a:pPr marL="173736" indent="-171450">
              <a:buFont typeface="Arial" panose="020B0604020202020204" pitchFamily="34" charset="0"/>
              <a:buChar char="•"/>
            </a:pPr>
            <a:r>
              <a:rPr lang="en-US" sz="1200" dirty="0" smtClean="0"/>
              <a:t>Once the delivery option(s) are selected read </a:t>
            </a:r>
            <a:r>
              <a:rPr lang="en-US" sz="1200" dirty="0" smtClean="0"/>
              <a:t>through </a:t>
            </a:r>
            <a:r>
              <a:rPr lang="en-US" sz="1200" dirty="0"/>
              <a:t>“Important Information regarding Electronic Delivery” </a:t>
            </a:r>
            <a:r>
              <a:rPr lang="en-US" sz="1200" dirty="0" smtClean="0"/>
              <a:t> and </a:t>
            </a:r>
            <a:r>
              <a:rPr lang="en-US" sz="1200" dirty="0" smtClean="0"/>
              <a:t>click the “I agree” box confirming they have </a:t>
            </a:r>
            <a:r>
              <a:rPr lang="en-US" sz="1200" dirty="0" smtClean="0"/>
              <a:t>read this information.</a:t>
            </a:r>
            <a:endParaRPr lang="en-US" sz="12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25" y="1219200"/>
            <a:ext cx="5257800" cy="4810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839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21</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Create User Name &amp; Password</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83701"/>
            <a:ext cx="3756136" cy="2939266"/>
          </a:xfrm>
          <a:prstGeom prst="rect">
            <a:avLst/>
          </a:prstGeom>
        </p:spPr>
        <p:txBody>
          <a:bodyPr wrap="square">
            <a:spAutoFit/>
          </a:bodyPr>
          <a:lstStyle/>
          <a:p>
            <a:pPr marL="173736" indent="-171450">
              <a:buFont typeface="Arial" panose="020B0604020202020204" pitchFamily="34" charset="0"/>
              <a:buChar char="•"/>
            </a:pPr>
            <a:r>
              <a:rPr lang="en-US" sz="1200" dirty="0" smtClean="0"/>
              <a:t>Create a Username (This needs to be 6 – 25 characters in length)</a:t>
            </a:r>
          </a:p>
          <a:p>
            <a:pPr marL="173736" indent="-171450">
              <a:buFont typeface="Arial" panose="020B0604020202020204" pitchFamily="34" charset="0"/>
              <a:buChar char="•"/>
            </a:pPr>
            <a:r>
              <a:rPr lang="en-US" sz="1200" dirty="0" smtClean="0"/>
              <a:t>Create a Password (This needs to be at least 8 characters in length; and adhere to at least </a:t>
            </a:r>
            <a:r>
              <a:rPr lang="en-US" sz="1200" dirty="0" smtClean="0"/>
              <a:t>3 of the 4 different criteria</a:t>
            </a:r>
            <a:endParaRPr lang="en-US" sz="1200" dirty="0" smtClean="0"/>
          </a:p>
          <a:p>
            <a:pPr marL="630936" lvl="1" indent="-171450">
              <a:buFont typeface="Arial" panose="020B0604020202020204" pitchFamily="34" charset="0"/>
              <a:buChar char="•"/>
            </a:pPr>
            <a:r>
              <a:rPr lang="en-US" sz="1200" dirty="0" smtClean="0"/>
              <a:t>Upper Case</a:t>
            </a:r>
            <a:endParaRPr lang="en-US" sz="1200" dirty="0"/>
          </a:p>
          <a:p>
            <a:pPr marL="630936" lvl="1" indent="-171450">
              <a:buFont typeface="Arial" panose="020B0604020202020204" pitchFamily="34" charset="0"/>
              <a:buChar char="•"/>
            </a:pPr>
            <a:r>
              <a:rPr lang="en-US" sz="1200" dirty="0" smtClean="0"/>
              <a:t>Lower Case</a:t>
            </a:r>
          </a:p>
          <a:p>
            <a:pPr marL="630936" lvl="1" indent="-171450">
              <a:buFont typeface="Arial" panose="020B0604020202020204" pitchFamily="34" charset="0"/>
              <a:buChar char="•"/>
            </a:pPr>
            <a:r>
              <a:rPr lang="en-US" sz="1200" dirty="0" smtClean="0"/>
              <a:t>Numeric</a:t>
            </a:r>
          </a:p>
          <a:p>
            <a:pPr marL="630936" lvl="1" indent="-171450">
              <a:buFont typeface="Arial" panose="020B0604020202020204" pitchFamily="34" charset="0"/>
              <a:buChar char="•"/>
            </a:pPr>
            <a:r>
              <a:rPr lang="en-US" sz="1200" dirty="0" smtClean="0"/>
              <a:t>Special Characters (i.e. !, @, #, $, %, etc)</a:t>
            </a:r>
          </a:p>
          <a:p>
            <a:pPr marL="1088136" lvl="2" indent="-171450">
              <a:buFont typeface="Arial" panose="020B0604020202020204" pitchFamily="34" charset="0"/>
              <a:buChar char="•"/>
            </a:pPr>
            <a:endParaRPr lang="en-US" sz="1200" dirty="0"/>
          </a:p>
          <a:p>
            <a:pPr marL="173736" indent="-171450">
              <a:buFont typeface="Arial" panose="020B0604020202020204" pitchFamily="34" charset="0"/>
              <a:buChar char="•"/>
            </a:pPr>
            <a:endParaRPr lang="en-US" sz="500" dirty="0"/>
          </a:p>
          <a:p>
            <a:pPr marL="173736" indent="-171450">
              <a:buFont typeface="Arial" panose="020B0604020202020204" pitchFamily="34" charset="0"/>
              <a:buChar char="•"/>
            </a:pPr>
            <a:r>
              <a:rPr lang="en-US" sz="1200" dirty="0" smtClean="0"/>
              <a:t>Select and answer three separate Security Questions</a:t>
            </a:r>
          </a:p>
          <a:p>
            <a:pPr marL="2286"/>
            <a:endParaRPr lang="en-US" sz="1200" dirty="0"/>
          </a:p>
          <a:p>
            <a:pPr marL="2286"/>
            <a:r>
              <a:rPr lang="en-US" sz="1200" b="1" dirty="0" smtClean="0"/>
              <a:t>Important:</a:t>
            </a:r>
            <a:r>
              <a:rPr lang="en-US" sz="1200" dirty="0" smtClean="0"/>
              <a:t>  The answers to the Security Questions are case sensitive.</a:t>
            </a:r>
            <a:endParaRPr lang="en-US" sz="1200" b="1"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288" y="1104900"/>
            <a:ext cx="4433887" cy="4405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934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22</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Create User Name &amp; Password</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92828"/>
            <a:ext cx="3756136" cy="1938992"/>
          </a:xfrm>
          <a:prstGeom prst="rect">
            <a:avLst/>
          </a:prstGeom>
        </p:spPr>
        <p:txBody>
          <a:bodyPr wrap="square">
            <a:spAutoFit/>
          </a:bodyPr>
          <a:lstStyle/>
          <a:p>
            <a:pPr marL="173736" indent="-171450">
              <a:buFont typeface="Arial" panose="020B0604020202020204" pitchFamily="34" charset="0"/>
              <a:buChar char="•"/>
            </a:pPr>
            <a:r>
              <a:rPr lang="en-US" sz="1200" dirty="0" smtClean="0"/>
              <a:t>Security Question </a:t>
            </a:r>
            <a:r>
              <a:rPr lang="en-US" sz="1200" dirty="0"/>
              <a:t>1</a:t>
            </a:r>
          </a:p>
          <a:p>
            <a:pPr marL="171450" indent="-171450">
              <a:buFont typeface="Arial" panose="020B0604020202020204" pitchFamily="34" charset="0"/>
              <a:buChar char="•"/>
            </a:pPr>
            <a:endParaRPr lang="en-US" sz="1200" dirty="0">
              <a:cs typeface="Times New Roman" panose="02020603050405020304" pitchFamily="18" charset="0"/>
            </a:endParaRPr>
          </a:p>
          <a:p>
            <a:pPr marL="171450" indent="-171450">
              <a:buFont typeface="Arial" panose="020B0604020202020204" pitchFamily="34" charset="0"/>
              <a:buChar char="•"/>
            </a:pPr>
            <a:endParaRPr lang="en-US" sz="1200" dirty="0">
              <a:cs typeface="Times New Roman" panose="02020603050405020304" pitchFamily="18" charset="0"/>
            </a:endParaRPr>
          </a:p>
          <a:p>
            <a:pPr marL="171450" indent="-171450">
              <a:buFont typeface="Arial" panose="020B0604020202020204" pitchFamily="34" charset="0"/>
              <a:buChar char="•"/>
            </a:pPr>
            <a:endParaRPr lang="en-US" sz="1200" dirty="0">
              <a:cs typeface="Times New Roman" panose="02020603050405020304" pitchFamily="18" charset="0"/>
            </a:endParaRPr>
          </a:p>
          <a:p>
            <a:pPr marL="173736" indent="-171450">
              <a:buFont typeface="Arial" panose="020B0604020202020204" pitchFamily="34" charset="0"/>
              <a:buChar char="•"/>
            </a:pPr>
            <a:r>
              <a:rPr lang="en-US" sz="1200" dirty="0" smtClean="0"/>
              <a:t>Security Question </a:t>
            </a:r>
            <a:r>
              <a:rPr lang="en-US" sz="1200" dirty="0"/>
              <a:t>2</a:t>
            </a:r>
          </a:p>
          <a:p>
            <a:pPr marL="171450" indent="-171450">
              <a:buFont typeface="Arial" panose="020B0604020202020204" pitchFamily="34" charset="0"/>
              <a:buChar char="•"/>
            </a:pPr>
            <a:endParaRPr lang="en-US" sz="1200" dirty="0">
              <a:cs typeface="Times New Roman" panose="02020603050405020304" pitchFamily="18" charset="0"/>
            </a:endParaRPr>
          </a:p>
          <a:p>
            <a:pPr marL="171450" indent="-171450">
              <a:buFont typeface="Arial" panose="020B0604020202020204" pitchFamily="34" charset="0"/>
              <a:buChar char="•"/>
            </a:pPr>
            <a:endParaRPr lang="en-US" sz="1200" dirty="0">
              <a:cs typeface="Times New Roman" panose="02020603050405020304" pitchFamily="18" charset="0"/>
            </a:endParaRPr>
          </a:p>
          <a:p>
            <a:pPr marL="171450" indent="-171450">
              <a:buFont typeface="Arial" panose="020B0604020202020204" pitchFamily="34" charset="0"/>
              <a:buChar char="•"/>
            </a:pPr>
            <a:endParaRPr lang="en-US" sz="1200" dirty="0">
              <a:cs typeface="Times New Roman" panose="02020603050405020304" pitchFamily="18" charset="0"/>
            </a:endParaRPr>
          </a:p>
          <a:p>
            <a:pPr marL="171450" indent="-171450">
              <a:buFont typeface="Arial" panose="020B0604020202020204" pitchFamily="34" charset="0"/>
              <a:buChar char="•"/>
            </a:pPr>
            <a:endParaRPr lang="en-US" sz="1200" dirty="0">
              <a:cs typeface="Times New Roman" panose="02020603050405020304" pitchFamily="18" charset="0"/>
            </a:endParaRPr>
          </a:p>
          <a:p>
            <a:pPr marL="173736" indent="-171450">
              <a:buFont typeface="Arial" panose="020B0604020202020204" pitchFamily="34" charset="0"/>
              <a:buChar char="•"/>
            </a:pPr>
            <a:r>
              <a:rPr lang="en-US" sz="1200" dirty="0" smtClean="0"/>
              <a:t>Security Question </a:t>
            </a:r>
            <a:r>
              <a:rPr lang="en-US" sz="1200" dirty="0"/>
              <a:t>3</a:t>
            </a:r>
          </a:p>
        </p:txBody>
      </p:sp>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180" y="1583699"/>
            <a:ext cx="3590925" cy="1240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9180" y="3457820"/>
            <a:ext cx="3590925" cy="142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4854" y="4546603"/>
            <a:ext cx="3443287" cy="124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981200" y="1803400"/>
            <a:ext cx="2743200" cy="203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28800" y="2514600"/>
            <a:ext cx="3000380"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676400" y="3457820"/>
            <a:ext cx="1219200" cy="9871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103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23</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Choose Security Image</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85033"/>
            <a:ext cx="3505200" cy="276999"/>
          </a:xfrm>
          <a:prstGeom prst="rect">
            <a:avLst/>
          </a:prstGeom>
        </p:spPr>
        <p:txBody>
          <a:bodyPr wrap="square">
            <a:spAutoFit/>
          </a:bodyPr>
          <a:lstStyle/>
          <a:p>
            <a:pPr marL="173736" indent="-171450">
              <a:buFont typeface="Arial" panose="020B0604020202020204" pitchFamily="34" charset="0"/>
              <a:buChar char="•"/>
            </a:pPr>
            <a:r>
              <a:rPr lang="en-US" sz="1200" dirty="0" smtClean="0"/>
              <a:t>Select </a:t>
            </a:r>
            <a:r>
              <a:rPr lang="en-US" sz="1200" dirty="0"/>
              <a:t>an image and </a:t>
            </a:r>
            <a:r>
              <a:rPr lang="en-US" sz="1200" dirty="0" smtClean="0"/>
              <a:t>enter an Image name</a:t>
            </a:r>
            <a:endParaRPr lang="en-US" sz="12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332" y="914400"/>
            <a:ext cx="4429019" cy="525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665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24</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Verify &amp; Submit</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83701"/>
            <a:ext cx="4572000" cy="1277273"/>
          </a:xfrm>
          <a:prstGeom prst="rect">
            <a:avLst/>
          </a:prstGeom>
        </p:spPr>
        <p:txBody>
          <a:bodyPr wrap="square">
            <a:spAutoFit/>
          </a:bodyPr>
          <a:lstStyle/>
          <a:p>
            <a:pPr marL="173736" indent="-171450">
              <a:buFont typeface="Arial" panose="020B0604020202020204" pitchFamily="34" charset="0"/>
              <a:buChar char="•"/>
            </a:pPr>
            <a:r>
              <a:rPr lang="en-US" sz="1200" dirty="0" smtClean="0"/>
              <a:t>Reviews </a:t>
            </a:r>
            <a:r>
              <a:rPr lang="en-US" sz="1200" dirty="0"/>
              <a:t>the information that has been </a:t>
            </a:r>
            <a:r>
              <a:rPr lang="en-US" sz="1200" dirty="0" smtClean="0"/>
              <a:t>entered to ensure its correct.</a:t>
            </a:r>
            <a:endParaRPr lang="en-US" sz="1200" dirty="0"/>
          </a:p>
          <a:p>
            <a:pPr marL="173736" indent="-171450">
              <a:buFont typeface="Arial" panose="020B0604020202020204" pitchFamily="34" charset="0"/>
              <a:buChar char="•"/>
            </a:pPr>
            <a:endParaRPr lang="en-US" sz="500" dirty="0"/>
          </a:p>
          <a:p>
            <a:pPr marL="630936" lvl="2" indent="-171450">
              <a:buFont typeface="Arial" panose="020B0604020202020204" pitchFamily="34" charset="0"/>
              <a:buChar char="•"/>
            </a:pPr>
            <a:r>
              <a:rPr lang="en-US" sz="1200" dirty="0"/>
              <a:t>If information is incorrect or needs </a:t>
            </a:r>
            <a:r>
              <a:rPr lang="en-US" sz="1200" dirty="0" smtClean="0"/>
              <a:t>click </a:t>
            </a:r>
            <a:r>
              <a:rPr lang="en-US" sz="1200" dirty="0"/>
              <a:t>the “edit” button in the applicable section</a:t>
            </a:r>
            <a:r>
              <a:rPr lang="en-US" sz="1200" dirty="0" smtClean="0"/>
              <a:t>.  This will bring them directly to the page for the applicable information that needs to be updated/corrected.</a:t>
            </a:r>
            <a:endParaRPr lang="en-US" sz="1200" dirty="0"/>
          </a:p>
        </p:txBody>
      </p:sp>
      <p:pic>
        <p:nvPicPr>
          <p:cNvPr id="21508" name="Picture 4" descr="C:\Users\droach\AppData\Local\Temp\SNAGHTML1a1d15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723900"/>
            <a:ext cx="3048000" cy="528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618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25</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Verify &amp; </a:t>
            </a:r>
            <a:r>
              <a:rPr lang="en-US" sz="2000" b="1" dirty="0" smtClean="0">
                <a:solidFill>
                  <a:srgbClr val="39607A"/>
                </a:solidFill>
                <a:cs typeface="Arial" panose="020B0604020202020204" pitchFamily="34" charset="0"/>
              </a:rPr>
              <a:t>Submit (Cont’d)</a:t>
            </a:r>
            <a:endParaRPr lang="en-US" sz="2000" b="1" dirty="0">
              <a:solidFill>
                <a:srgbClr val="39607A"/>
              </a:solidFill>
              <a:cs typeface="Arial" panose="020B0604020202020204" pitchFamily="34" charset="0"/>
            </a:endParaRPr>
          </a:p>
          <a:p>
            <a:pPr algn="l"/>
            <a:endParaRPr lang="en-US" sz="2000" dirty="0">
              <a:solidFill>
                <a:srgbClr val="39607A"/>
              </a:solidFill>
              <a:cs typeface="Arial" panose="020B0604020202020204" pitchFamily="34" charset="0"/>
            </a:endParaRPr>
          </a:p>
        </p:txBody>
      </p:sp>
      <p:sp>
        <p:nvSpPr>
          <p:cNvPr id="9" name="Rectangle 8"/>
          <p:cNvSpPr/>
          <p:nvPr/>
        </p:nvSpPr>
        <p:spPr>
          <a:xfrm>
            <a:off x="194709" y="1913019"/>
            <a:ext cx="3386691" cy="2754600"/>
          </a:xfrm>
          <a:prstGeom prst="rect">
            <a:avLst/>
          </a:prstGeom>
        </p:spPr>
        <p:txBody>
          <a:bodyPr wrap="square">
            <a:spAutoFit/>
          </a:bodyPr>
          <a:lstStyle/>
          <a:p>
            <a:pPr marL="173736" indent="-171450">
              <a:buFont typeface="Arial" panose="020B0604020202020204" pitchFamily="34" charset="0"/>
              <a:buChar char="•"/>
            </a:pPr>
            <a:r>
              <a:rPr lang="en-US" sz="1200" dirty="0" smtClean="0"/>
              <a:t>Reviews the remaining </a:t>
            </a:r>
            <a:r>
              <a:rPr lang="en-US" sz="1200" dirty="0"/>
              <a:t>information that has been input.</a:t>
            </a:r>
          </a:p>
          <a:p>
            <a:pPr marL="173736" indent="-171450">
              <a:buFont typeface="Arial" panose="020B0604020202020204" pitchFamily="34" charset="0"/>
              <a:buChar char="•"/>
            </a:pPr>
            <a:endParaRPr lang="en-US" sz="500" dirty="0"/>
          </a:p>
          <a:p>
            <a:pPr marL="630936" lvl="2" indent="-171450">
              <a:buFont typeface="Arial" panose="020B0604020202020204" pitchFamily="34" charset="0"/>
              <a:buChar char="•"/>
            </a:pPr>
            <a:r>
              <a:rPr lang="en-US" sz="1200" dirty="0"/>
              <a:t>If information is incorrect or needs click the “edit” button in the applicable section.  This will bring them directly to the page for the applicable information that needs to be updated/corrected</a:t>
            </a:r>
            <a:r>
              <a:rPr lang="en-US" sz="1200" dirty="0" smtClean="0"/>
              <a:t>..</a:t>
            </a:r>
          </a:p>
          <a:p>
            <a:pPr marL="173736" lvl="1" indent="-171450">
              <a:buFont typeface="Arial" panose="020B0604020202020204" pitchFamily="34" charset="0"/>
              <a:buChar char="•"/>
            </a:pPr>
            <a:r>
              <a:rPr lang="en-US" sz="1200" dirty="0" smtClean="0"/>
              <a:t>Review the “Consent to Electronic….” section.  If you have questions please reach out to MS ABLE at 800-609-3469 between 8am – 5pm CT.</a:t>
            </a:r>
          </a:p>
          <a:p>
            <a:pPr marL="173736" lvl="1" indent="-171450">
              <a:buFont typeface="Arial" panose="020B0604020202020204" pitchFamily="34" charset="0"/>
              <a:buChar char="•"/>
            </a:pPr>
            <a:r>
              <a:rPr lang="en-US" sz="1200" dirty="0" smtClean="0"/>
              <a:t>If there are no questions click on the “Sign” button.</a:t>
            </a:r>
            <a:endParaRPr lang="en-US" sz="12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271" y="723900"/>
            <a:ext cx="4291904" cy="5463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949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26</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Funding your account</a:t>
            </a:r>
          </a:p>
          <a:p>
            <a:pPr algn="l"/>
            <a:endParaRPr lang="en-US" sz="2000" dirty="0">
              <a:solidFill>
                <a:srgbClr val="39607A"/>
              </a:solidFill>
              <a:cs typeface="Arial" panose="020B0604020202020204" pitchFamily="34" charset="0"/>
            </a:endParaRPr>
          </a:p>
        </p:txBody>
      </p:sp>
      <p:sp>
        <p:nvSpPr>
          <p:cNvPr id="9" name="Rectangle 8"/>
          <p:cNvSpPr/>
          <p:nvPr/>
        </p:nvSpPr>
        <p:spPr>
          <a:xfrm>
            <a:off x="228600" y="1583701"/>
            <a:ext cx="3756136" cy="646331"/>
          </a:xfrm>
          <a:prstGeom prst="rect">
            <a:avLst/>
          </a:prstGeom>
        </p:spPr>
        <p:txBody>
          <a:bodyPr wrap="square">
            <a:spAutoFit/>
          </a:bodyPr>
          <a:lstStyle/>
          <a:p>
            <a:pPr marL="173736" indent="-171450">
              <a:buFont typeface="Arial" panose="020B0604020202020204" pitchFamily="34" charset="0"/>
              <a:buChar char="•"/>
            </a:pPr>
            <a:r>
              <a:rPr lang="en-US" sz="1200" dirty="0" smtClean="0"/>
              <a:t>If you selected to fund your account via Check; print this coupon and send it along with your check.</a:t>
            </a:r>
            <a:endParaRPr lang="en-US" sz="1200" dirty="0"/>
          </a:p>
        </p:txBody>
      </p:sp>
      <p:pic>
        <p:nvPicPr>
          <p:cNvPr id="23556" name="Picture 4" descr="C:\Users\droach\AppData\Local\Temp\SNAGHTML1a4b5c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200" y="533400"/>
            <a:ext cx="3998045" cy="533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360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27</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429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Confirmation</a:t>
            </a:r>
          </a:p>
          <a:p>
            <a:pPr algn="l"/>
            <a:endParaRPr lang="en-US" sz="2000" dirty="0">
              <a:solidFill>
                <a:srgbClr val="39607A"/>
              </a:solidFill>
              <a:cs typeface="Arial" panose="020B0604020202020204" pitchFamily="34" charset="0"/>
            </a:endParaRPr>
          </a:p>
        </p:txBody>
      </p:sp>
      <p:sp>
        <p:nvSpPr>
          <p:cNvPr id="9" name="Rectangle 8"/>
          <p:cNvSpPr/>
          <p:nvPr/>
        </p:nvSpPr>
        <p:spPr>
          <a:xfrm>
            <a:off x="110030" y="1583701"/>
            <a:ext cx="2785570" cy="646331"/>
          </a:xfrm>
          <a:prstGeom prst="rect">
            <a:avLst/>
          </a:prstGeom>
        </p:spPr>
        <p:txBody>
          <a:bodyPr wrap="square">
            <a:spAutoFit/>
          </a:bodyPr>
          <a:lstStyle/>
          <a:p>
            <a:pPr marL="173736" indent="-171450">
              <a:buFont typeface="Arial" panose="020B0604020202020204" pitchFamily="34" charset="0"/>
              <a:buChar char="•"/>
            </a:pPr>
            <a:r>
              <a:rPr lang="en-US" sz="1200" dirty="0" smtClean="0"/>
              <a:t>If legal documents need to be submitted click on the “Upload documents” link.</a:t>
            </a:r>
            <a:endParaRPr lang="en-US" sz="1200" dirty="0"/>
          </a:p>
        </p:txBody>
      </p:sp>
      <p:pic>
        <p:nvPicPr>
          <p:cNvPr id="24578" name="Picture 2" descr="C:\Users\droach\AppData\Local\Temp\SNAGHTML1a5b0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337" y="1219200"/>
            <a:ext cx="5591365" cy="471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437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6036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50970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3315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28</a:t>
            </a:fld>
            <a:endParaRPr dirty="0">
              <a:solidFill>
                <a:srgbClr val="FFFFFF">
                  <a:lumMod val="50000"/>
                </a:srgbClr>
              </a:solidFill>
            </a:endParaRPr>
          </a:p>
        </p:txBody>
      </p:sp>
      <p:sp>
        <p:nvSpPr>
          <p:cNvPr id="7" name="Rectangle 6"/>
          <p:cNvSpPr/>
          <p:nvPr/>
        </p:nvSpPr>
        <p:spPr>
          <a:xfrm>
            <a:off x="3124200" y="652270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00025" y="36808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 flow</a:t>
            </a:r>
          </a:p>
          <a:p>
            <a:pPr algn="l"/>
            <a:r>
              <a:rPr lang="en-US" sz="2000" b="1" dirty="0">
                <a:solidFill>
                  <a:srgbClr val="39607A"/>
                </a:solidFill>
                <a:cs typeface="Arial" panose="020B0604020202020204" pitchFamily="34" charset="0"/>
              </a:rPr>
              <a:t>	Upload Documents</a:t>
            </a:r>
          </a:p>
          <a:p>
            <a:pPr algn="l"/>
            <a:endParaRPr lang="en-US" sz="2000" dirty="0">
              <a:solidFill>
                <a:srgbClr val="39607A"/>
              </a:solidFill>
              <a:cs typeface="Arial" panose="020B0604020202020204" pitchFamily="34" charset="0"/>
            </a:endParaRPr>
          </a:p>
        </p:txBody>
      </p:sp>
      <p:sp>
        <p:nvSpPr>
          <p:cNvPr id="9" name="Rectangle 8"/>
          <p:cNvSpPr/>
          <p:nvPr/>
        </p:nvSpPr>
        <p:spPr>
          <a:xfrm>
            <a:off x="305345" y="2516390"/>
            <a:ext cx="3234291" cy="830997"/>
          </a:xfrm>
          <a:prstGeom prst="rect">
            <a:avLst/>
          </a:prstGeom>
        </p:spPr>
        <p:txBody>
          <a:bodyPr wrap="square">
            <a:spAutoFit/>
          </a:bodyPr>
          <a:lstStyle/>
          <a:p>
            <a:pPr marL="173736" indent="-171450">
              <a:buFont typeface="Arial" panose="020B0604020202020204" pitchFamily="34" charset="0"/>
              <a:buChar char="•"/>
            </a:pPr>
            <a:r>
              <a:rPr lang="en-US" sz="1200" dirty="0" smtClean="0"/>
              <a:t>Within the account you have the ability to Upload Documents.  This allows for the applicable individual to submit their legal documents electronically.</a:t>
            </a:r>
            <a:endParaRPr lang="en-US" sz="1200" dirty="0"/>
          </a:p>
        </p:txBody>
      </p:sp>
      <p:pic>
        <p:nvPicPr>
          <p:cNvPr id="25604" name="Picture 4" descr="C:\Users\droach\AppData\Local\Temp\SNAGHTML1a6f05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105" y="1676400"/>
            <a:ext cx="491407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7988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It only takes a few minutes.</a:t>
            </a:r>
            <a:endParaRPr lang="en-US" dirty="0"/>
          </a:p>
        </p:txBody>
      </p:sp>
      <p:sp>
        <p:nvSpPr>
          <p:cNvPr id="3" name="Content Placeholder 2"/>
          <p:cNvSpPr>
            <a:spLocks noGrp="1"/>
          </p:cNvSpPr>
          <p:nvPr>
            <p:ph idx="13"/>
          </p:nvPr>
        </p:nvSpPr>
        <p:spPr>
          <a:xfrm>
            <a:off x="609600" y="1524000"/>
            <a:ext cx="7848600" cy="4343400"/>
          </a:xfrm>
        </p:spPr>
        <p:txBody>
          <a:bodyPr/>
          <a:lstStyle/>
          <a:p>
            <a:pPr lvl="1"/>
            <a:r>
              <a:rPr lang="en-US" b="1" dirty="0" smtClean="0">
                <a:solidFill>
                  <a:srgbClr val="0C4D7A"/>
                </a:solidFill>
              </a:rPr>
              <a:t>Visit</a:t>
            </a:r>
            <a:r>
              <a:rPr lang="en-US" dirty="0" smtClean="0">
                <a:solidFill>
                  <a:srgbClr val="0C4D7A"/>
                </a:solidFill>
              </a:rPr>
              <a:t> </a:t>
            </a:r>
            <a:r>
              <a:rPr lang="en-US" u="sng" dirty="0" smtClean="0">
                <a:solidFill>
                  <a:srgbClr val="0000FF"/>
                </a:solidFill>
              </a:rPr>
              <a:t>ms</a:t>
            </a:r>
            <a:r>
              <a:rPr lang="en-US" u="sng" dirty="0" smtClean="0">
                <a:solidFill>
                  <a:srgbClr val="0000FF"/>
                </a:solidFill>
                <a:hlinkClick r:id="rId2" action="ppaction://hlinkfile"/>
              </a:rPr>
              <a:t>.s</a:t>
            </a:r>
            <a:r>
              <a:rPr lang="en-US" dirty="0" smtClean="0">
                <a:hlinkClick r:id="rId2" action="ppaction://hlinkfile"/>
              </a:rPr>
              <a:t>avewithable.com</a:t>
            </a:r>
            <a:r>
              <a:rPr lang="en-US" dirty="0" smtClean="0"/>
              <a:t> to learn more about the Program, request an information kit or enroll online.</a:t>
            </a:r>
          </a:p>
          <a:p>
            <a:pPr lvl="1"/>
            <a:r>
              <a:rPr lang="en-US" b="1" dirty="0" smtClean="0">
                <a:solidFill>
                  <a:srgbClr val="0C4D7A"/>
                </a:solidFill>
              </a:rPr>
              <a:t>Call</a:t>
            </a:r>
            <a:r>
              <a:rPr lang="en-US" dirty="0" smtClean="0">
                <a:solidFill>
                  <a:srgbClr val="0C4D7A"/>
                </a:solidFill>
              </a:rPr>
              <a:t> </a:t>
            </a:r>
            <a:r>
              <a:rPr lang="en-US" dirty="0" smtClean="0"/>
              <a:t>(888)-609-3469 to speak with a Program representative Monday through Friday, 8:00am – 5:00 pm ET.</a:t>
            </a:r>
          </a:p>
          <a:p>
            <a:pPr marL="274320">
              <a:spcBef>
                <a:spcPts val="1200"/>
              </a:spcBef>
            </a:pPr>
            <a:r>
              <a:rPr lang="en-US" b="1" dirty="0" smtClean="0"/>
              <a:t>We’re here to help.</a:t>
            </a:r>
          </a:p>
          <a:p>
            <a:pPr marL="274320">
              <a:spcBef>
                <a:spcPts val="600"/>
              </a:spcBef>
            </a:pPr>
            <a:r>
              <a:rPr lang="en-US" b="1" dirty="0" smtClean="0">
                <a:solidFill>
                  <a:srgbClr val="0C4D7A"/>
                </a:solidFill>
              </a:rPr>
              <a:t>Email us: </a:t>
            </a:r>
            <a:r>
              <a:rPr lang="en-US" dirty="0" smtClean="0">
                <a:hlinkClick r:id="rId3"/>
              </a:rPr>
              <a:t>ms.clientservice@savewithable.com</a:t>
            </a:r>
            <a:r>
              <a:rPr lang="en-US" dirty="0" smtClean="0"/>
              <a:t> </a:t>
            </a:r>
            <a:br>
              <a:rPr lang="en-US" dirty="0" smtClean="0"/>
            </a:br>
            <a:r>
              <a:rPr lang="en-US" dirty="0" smtClean="0"/>
              <a:t/>
            </a:r>
            <a:br>
              <a:rPr lang="en-US" dirty="0" smtClean="0"/>
            </a:br>
            <a:r>
              <a:rPr lang="en-US" b="1" dirty="0" smtClean="0">
                <a:solidFill>
                  <a:srgbClr val="0C4D7A"/>
                </a:solidFill>
              </a:rPr>
              <a:t>Contact us by mail: </a:t>
            </a:r>
          </a:p>
          <a:p>
            <a:pPr marL="274320"/>
            <a:r>
              <a:rPr lang="en-US" dirty="0" smtClean="0"/>
              <a:t>Mississippi ABLE</a:t>
            </a:r>
            <a:br>
              <a:rPr lang="en-US" dirty="0" smtClean="0"/>
            </a:br>
            <a:r>
              <a:rPr lang="en-US" dirty="0" smtClean="0"/>
              <a:t>P.O. Box 219564</a:t>
            </a:r>
            <a:br>
              <a:rPr lang="en-US" dirty="0" smtClean="0"/>
            </a:br>
            <a:r>
              <a:rPr lang="en-US" dirty="0" smtClean="0"/>
              <a:t>Kansas City, MO 64121</a:t>
            </a:r>
          </a:p>
          <a:p>
            <a:pPr marL="274320">
              <a:spcBef>
                <a:spcPts val="600"/>
              </a:spcBef>
            </a:pPr>
            <a:r>
              <a:rPr lang="en-US" b="1" dirty="0" smtClean="0">
                <a:solidFill>
                  <a:srgbClr val="0C4D7A"/>
                </a:solidFill>
              </a:rPr>
              <a:t>Overnight Delivery:</a:t>
            </a:r>
          </a:p>
          <a:p>
            <a:pPr marL="274320"/>
            <a:r>
              <a:rPr lang="en-US" dirty="0" smtClean="0"/>
              <a:t>Mississippi ABLE</a:t>
            </a:r>
            <a:br>
              <a:rPr lang="en-US" dirty="0" smtClean="0"/>
            </a:br>
            <a:r>
              <a:rPr lang="en-US" dirty="0" smtClean="0"/>
              <a:t>920 Main Street</a:t>
            </a:r>
            <a:br>
              <a:rPr lang="en-US" dirty="0" smtClean="0"/>
            </a:br>
            <a:r>
              <a:rPr lang="en-US" dirty="0" smtClean="0"/>
              <a:t>Suite 900</a:t>
            </a:r>
            <a:br>
              <a:rPr lang="en-US" dirty="0" smtClean="0"/>
            </a:br>
            <a:r>
              <a:rPr lang="en-US" dirty="0" smtClean="0"/>
              <a:t>Kansas City, MO 64105</a:t>
            </a:r>
            <a:endParaRPr lang="en-US" dirty="0"/>
          </a:p>
        </p:txBody>
      </p:sp>
      <p:sp>
        <p:nvSpPr>
          <p:cNvPr id="6" name="Slide Number Placeholder 5"/>
          <p:cNvSpPr>
            <a:spLocks noGrp="1"/>
          </p:cNvSpPr>
          <p:nvPr>
            <p:ph type="sldNum" sz="quarter" idx="12"/>
          </p:nvPr>
        </p:nvSpPr>
        <p:spPr/>
        <p:txBody>
          <a:bodyPr/>
          <a:lstStyle/>
          <a:p>
            <a:fld id="{4BEF8244-108D-4D17-9A09-13EF56F18E6C}" type="slidenum">
              <a:rPr lang="en-US" smtClean="0"/>
              <a:pPr/>
              <a:t>29</a:t>
            </a:fld>
            <a:endParaRPr lang="en-US" dirty="0"/>
          </a:p>
        </p:txBody>
      </p:sp>
    </p:spTree>
    <p:extLst>
      <p:ext uri="{BB962C8B-B14F-4D97-AF65-F5344CB8AC3E}">
        <p14:creationId xmlns:p14="http://schemas.microsoft.com/office/powerpoint/2010/main" val="37615759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3</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p:txBody>
      </p:sp>
      <p:sp>
        <p:nvSpPr>
          <p:cNvPr id="12" name="Rectangle 11"/>
          <p:cNvSpPr/>
          <p:nvPr/>
        </p:nvSpPr>
        <p:spPr>
          <a:xfrm>
            <a:off x="228600" y="1821768"/>
            <a:ext cx="3124200" cy="830997"/>
          </a:xfrm>
          <a:prstGeom prst="rect">
            <a:avLst/>
          </a:prstGeom>
        </p:spPr>
        <p:txBody>
          <a:bodyPr wrap="square">
            <a:spAutoFit/>
          </a:bodyPr>
          <a:lstStyle/>
          <a:p>
            <a:r>
              <a:rPr lang="en-US" sz="1200" dirty="0" smtClean="0"/>
              <a:t>The Account Owners information would need to be entered in the grey area.  Once the information has been added click the “Continue” Button</a:t>
            </a:r>
            <a:endParaRPr lang="en-US" sz="12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711200"/>
            <a:ext cx="4495800" cy="500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232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Important legal information.</a:t>
            </a:r>
            <a:endParaRPr lang="en-US" dirty="0"/>
          </a:p>
        </p:txBody>
      </p:sp>
      <p:sp>
        <p:nvSpPr>
          <p:cNvPr id="3" name="Content Placeholder 2"/>
          <p:cNvSpPr>
            <a:spLocks noGrp="1"/>
          </p:cNvSpPr>
          <p:nvPr>
            <p:ph idx="13"/>
          </p:nvPr>
        </p:nvSpPr>
        <p:spPr>
          <a:xfrm>
            <a:off x="609600" y="1524000"/>
            <a:ext cx="7848600" cy="4343400"/>
          </a:xfrm>
        </p:spPr>
        <p:txBody>
          <a:bodyPr/>
          <a:lstStyle/>
          <a:p>
            <a:pPr lvl="1" indent="-182563"/>
            <a:r>
              <a:rPr lang="en-US" sz="1600" dirty="0" smtClean="0"/>
              <a:t>For more information about Mississippi ABLE (the “Member Plan”), call (888)-609-3469 or visit </a:t>
            </a:r>
            <a:r>
              <a:rPr lang="en-US" sz="1600" u="sng" dirty="0" smtClean="0">
                <a:solidFill>
                  <a:srgbClr val="0000FF"/>
                </a:solidFill>
              </a:rPr>
              <a:t>ms.savewithable.com</a:t>
            </a:r>
            <a:r>
              <a:rPr lang="en-US" sz="1600" dirty="0" smtClean="0"/>
              <a:t> to obtain Plan Disclosure Documents, which include investment objectives, risks, charges, expenses, and other important information; read and consider it carefully before investing.</a:t>
            </a:r>
          </a:p>
          <a:p>
            <a:pPr lvl="1"/>
            <a:r>
              <a:rPr lang="en-US" sz="1600" dirty="0" smtClean="0"/>
              <a:t>Investors should consider before investing whether their home state offers any state tax or other benefits that are only available for investments in such state’s qualified ABLE program. Investors should consult their legal, tax advisor and/or other advisor regarding their specific legal, investment or tax situation.</a:t>
            </a:r>
          </a:p>
          <a:p>
            <a:pPr lvl="1"/>
            <a:r>
              <a:rPr lang="en-US" sz="1200" dirty="0" smtClean="0"/>
              <a:t>The Member Plan is sponsored by the state of North Carolina and administered by the </a:t>
            </a:r>
            <a:r>
              <a:rPr lang="en-US" sz="1200" dirty="0"/>
              <a:t>North Carolina Department of State </a:t>
            </a:r>
            <a:r>
              <a:rPr lang="en-US" sz="1200" dirty="0" smtClean="0"/>
              <a:t>Treasurer. The Member Plan is one of the qualified ABLE plans issued by the </a:t>
            </a:r>
            <a:r>
              <a:rPr lang="en-US" sz="1200" dirty="0" err="1" smtClean="0"/>
              <a:t>Ascensus</a:t>
            </a:r>
            <a:r>
              <a:rPr lang="en-US" sz="1200" dirty="0" smtClean="0"/>
              <a:t> ABLE Consortium Trust. </a:t>
            </a:r>
            <a:r>
              <a:rPr lang="en-US" sz="1200" dirty="0" err="1" smtClean="0"/>
              <a:t>Ascensus</a:t>
            </a:r>
            <a:r>
              <a:rPr lang="en-US" sz="1200" dirty="0" smtClean="0"/>
              <a:t> College Savings Recordkeeping Services, LLC, the Program Manager, and its affiliates have overall responsibility for the day-to-day operations, including investment advisory, recordkeeping and administrative services. The Member Plan offers a series of investment options within the </a:t>
            </a:r>
            <a:r>
              <a:rPr lang="en-US" sz="1200" dirty="0" err="1" smtClean="0"/>
              <a:t>Ascensus</a:t>
            </a:r>
            <a:r>
              <a:rPr lang="en-US" sz="1200" dirty="0" smtClean="0"/>
              <a:t> ABLE Consortium Trust. The Member Plan is intended to operate as a qualified ABLE plan to be used only to save for Qualified Disability Expenses, pursuant to the Section 529A of the U.S. Internal Revenue Code, as amended.</a:t>
            </a:r>
          </a:p>
          <a:p>
            <a:pPr lvl="1"/>
            <a:r>
              <a:rPr lang="en-US" sz="1200" dirty="0" smtClean="0"/>
              <a:t>This material is provided for general and educational purposes only, and is not intended to provide legal, tax or investment advice, or for use to avoid penalties that may be imposed under federal or state tax laws. This material is not an offer to sell or a solicitation of an offer to buy any securities.</a:t>
            </a:r>
          </a:p>
          <a:p>
            <a:pPr lvl="1"/>
            <a:r>
              <a:rPr lang="en-US" sz="1200" dirty="0" smtClean="0"/>
              <a:t>Participation in the Member Plan does not guarantee that contributions and the investment return on contributions, if any, will be adequate to cover future expenses or that an account owner is eligible to participate in the Member Plan.</a:t>
            </a:r>
          </a:p>
        </p:txBody>
      </p:sp>
      <p:sp>
        <p:nvSpPr>
          <p:cNvPr id="8" name="Slide Number Placeholder 7"/>
          <p:cNvSpPr>
            <a:spLocks noGrp="1"/>
          </p:cNvSpPr>
          <p:nvPr>
            <p:ph type="sldNum" sz="quarter" idx="12"/>
          </p:nvPr>
        </p:nvSpPr>
        <p:spPr/>
        <p:txBody>
          <a:bodyPr/>
          <a:lstStyle/>
          <a:p>
            <a:fld id="{4BEF8244-108D-4D17-9A09-13EF56F18E6C}" type="slidenum">
              <a:rPr lang="en-US" smtClean="0"/>
              <a:pPr/>
              <a:t>30</a:t>
            </a:fld>
            <a:endParaRPr lang="en-US" dirty="0"/>
          </a:p>
        </p:txBody>
      </p:sp>
    </p:spTree>
    <p:extLst>
      <p:ext uri="{BB962C8B-B14F-4D97-AF65-F5344CB8AC3E}">
        <p14:creationId xmlns:p14="http://schemas.microsoft.com/office/powerpoint/2010/main" val="1601345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4</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1066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a:t>
            </a:r>
            <a:r>
              <a:rPr lang="en-US" sz="2000" b="1" dirty="0" smtClean="0">
                <a:solidFill>
                  <a:srgbClr val="39607A"/>
                </a:solidFill>
                <a:cs typeface="Arial" panose="020B0604020202020204" pitchFamily="34" charset="0"/>
              </a:rPr>
              <a:t>Enrollment </a:t>
            </a:r>
          </a:p>
          <a:p>
            <a:pPr algn="l"/>
            <a:r>
              <a:rPr lang="en-US" sz="2000" b="1" dirty="0">
                <a:solidFill>
                  <a:srgbClr val="39607A"/>
                </a:solidFill>
                <a:cs typeface="Arial" panose="020B0604020202020204" pitchFamily="34" charset="0"/>
              </a:rPr>
              <a:t>	</a:t>
            </a:r>
            <a:r>
              <a:rPr lang="en-US" sz="2000" b="1" dirty="0" smtClean="0">
                <a:solidFill>
                  <a:srgbClr val="39607A"/>
                </a:solidFill>
                <a:cs typeface="Arial" panose="020B0604020202020204" pitchFamily="34" charset="0"/>
              </a:rPr>
              <a:t>Step </a:t>
            </a:r>
            <a:r>
              <a:rPr lang="en-US" sz="2000" b="1" dirty="0">
                <a:solidFill>
                  <a:srgbClr val="39607A"/>
                </a:solidFill>
                <a:cs typeface="Arial" panose="020B0604020202020204" pitchFamily="34" charset="0"/>
              </a:rPr>
              <a:t>1</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6031" y="1219201"/>
            <a:ext cx="587248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227463" y="2133600"/>
            <a:ext cx="2590800" cy="830997"/>
          </a:xfrm>
          <a:prstGeom prst="rect">
            <a:avLst/>
          </a:prstGeom>
        </p:spPr>
        <p:txBody>
          <a:bodyPr wrap="square">
            <a:spAutoFit/>
          </a:bodyPr>
          <a:lstStyle/>
          <a:p>
            <a:r>
              <a:rPr lang="en-US" sz="1200" dirty="0" smtClean="0"/>
              <a:t>Select the type of Account you would like to </a:t>
            </a:r>
            <a:r>
              <a:rPr lang="en-US" sz="1200" dirty="0" smtClean="0"/>
              <a:t>open.</a:t>
            </a:r>
            <a:endParaRPr lang="en-US" sz="1200" dirty="0" smtClean="0"/>
          </a:p>
          <a:p>
            <a:endParaRPr lang="en-US" sz="1200" dirty="0"/>
          </a:p>
          <a:p>
            <a:endParaRPr lang="en-US" sz="1200" dirty="0"/>
          </a:p>
        </p:txBody>
      </p:sp>
    </p:spTree>
    <p:extLst>
      <p:ext uri="{BB962C8B-B14F-4D97-AF65-F5344CB8AC3E}">
        <p14:creationId xmlns:p14="http://schemas.microsoft.com/office/powerpoint/2010/main" val="2919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5</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10668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1 (Cont’d)</a:t>
            </a:r>
          </a:p>
        </p:txBody>
      </p:sp>
      <p:sp>
        <p:nvSpPr>
          <p:cNvPr id="16" name="Rectangle 15"/>
          <p:cNvSpPr/>
          <p:nvPr/>
        </p:nvSpPr>
        <p:spPr>
          <a:xfrm>
            <a:off x="381000" y="1984175"/>
            <a:ext cx="3429000" cy="2492990"/>
          </a:xfrm>
          <a:prstGeom prst="rect">
            <a:avLst/>
          </a:prstGeom>
        </p:spPr>
        <p:txBody>
          <a:bodyPr wrap="square">
            <a:spAutoFit/>
          </a:bodyPr>
          <a:lstStyle/>
          <a:p>
            <a:r>
              <a:rPr lang="en-US" sz="1200" dirty="0" smtClean="0"/>
              <a:t>Enter the Account Owners information:</a:t>
            </a:r>
          </a:p>
          <a:p>
            <a:pPr lvl="1"/>
            <a:r>
              <a:rPr lang="en-US" sz="1200" dirty="0" smtClean="0"/>
              <a:t>First Name</a:t>
            </a:r>
          </a:p>
          <a:p>
            <a:pPr lvl="1"/>
            <a:r>
              <a:rPr lang="en-US" sz="1200" dirty="0" smtClean="0"/>
              <a:t>Middle Initial</a:t>
            </a:r>
          </a:p>
          <a:p>
            <a:pPr lvl="1"/>
            <a:r>
              <a:rPr lang="en-US" sz="1200" dirty="0" smtClean="0"/>
              <a:t>Last Name</a:t>
            </a:r>
          </a:p>
          <a:p>
            <a:pPr lvl="1"/>
            <a:r>
              <a:rPr lang="en-US" sz="1200" dirty="0" smtClean="0"/>
              <a:t>Permanent Address</a:t>
            </a:r>
          </a:p>
          <a:p>
            <a:pPr lvl="1"/>
            <a:r>
              <a:rPr lang="en-US" sz="1200" dirty="0" smtClean="0"/>
              <a:t>Mailing Address</a:t>
            </a:r>
          </a:p>
          <a:p>
            <a:pPr lvl="1"/>
            <a:r>
              <a:rPr lang="en-US" sz="1200" dirty="0" smtClean="0"/>
              <a:t>Telephone Number</a:t>
            </a:r>
          </a:p>
          <a:p>
            <a:pPr lvl="1"/>
            <a:r>
              <a:rPr lang="en-US" sz="1200" dirty="0" smtClean="0"/>
              <a:t>“How did you hear about the Plan”</a:t>
            </a:r>
          </a:p>
          <a:p>
            <a:pPr lvl="1"/>
            <a:r>
              <a:rPr lang="en-US" sz="1200" dirty="0" smtClean="0"/>
              <a:t>Email address</a:t>
            </a:r>
          </a:p>
          <a:p>
            <a:pPr lvl="1"/>
            <a:r>
              <a:rPr lang="en-US" sz="1200" dirty="0" smtClean="0"/>
              <a:t>Retype email Address</a:t>
            </a:r>
          </a:p>
          <a:p>
            <a:pPr lvl="1"/>
            <a:r>
              <a:rPr lang="en-US" sz="1200" dirty="0" smtClean="0"/>
              <a:t>Social Security Number</a:t>
            </a:r>
          </a:p>
          <a:p>
            <a:pPr lvl="1"/>
            <a:r>
              <a:rPr lang="en-US" sz="1200" dirty="0" smtClean="0"/>
              <a:t>Date of Birth</a:t>
            </a:r>
          </a:p>
          <a:p>
            <a:pPr lvl="1"/>
            <a:r>
              <a:rPr lang="en-US" sz="1200" dirty="0" smtClean="0"/>
              <a:t>Citizenship</a:t>
            </a:r>
            <a:endParaRPr lang="en-US" sz="1200" dirty="0"/>
          </a:p>
        </p:txBody>
      </p:sp>
      <p:pic>
        <p:nvPicPr>
          <p:cNvPr id="3074" name="Picture 2" descr="C:\Users\droach\AppData\Local\Temp\SNAGHTML16ff8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9" y="330200"/>
            <a:ext cx="4533111" cy="569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68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6</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1 (Cont’d)</a:t>
            </a:r>
          </a:p>
        </p:txBody>
      </p:sp>
      <p:sp>
        <p:nvSpPr>
          <p:cNvPr id="16" name="Rectangle 15"/>
          <p:cNvSpPr/>
          <p:nvPr/>
        </p:nvSpPr>
        <p:spPr>
          <a:xfrm>
            <a:off x="228600" y="1984173"/>
            <a:ext cx="3430873" cy="2308324"/>
          </a:xfrm>
          <a:prstGeom prst="rect">
            <a:avLst/>
          </a:prstGeom>
        </p:spPr>
        <p:txBody>
          <a:bodyPr wrap="square">
            <a:spAutoFit/>
          </a:bodyPr>
          <a:lstStyle/>
          <a:p>
            <a:r>
              <a:rPr lang="en-US" sz="1200" dirty="0"/>
              <a:t>Select the Account Owners </a:t>
            </a:r>
            <a:r>
              <a:rPr lang="en-US" sz="1200" dirty="0" smtClean="0"/>
              <a:t>Disability Code – these codes are the same ones that the Social Security Uses.  If you have more than one please select the most significant code .   </a:t>
            </a:r>
          </a:p>
          <a:p>
            <a:endParaRPr lang="en-US" sz="1200" dirty="0"/>
          </a:p>
          <a:p>
            <a:r>
              <a:rPr lang="en-US" sz="1200" dirty="0" smtClean="0"/>
              <a:t>Select the Eligibility Basis –</a:t>
            </a:r>
          </a:p>
          <a:p>
            <a:r>
              <a:rPr lang="en-US" sz="1200" dirty="0" smtClean="0"/>
              <a:t>This would be either SSDI / SSI / Or a physician certification.</a:t>
            </a:r>
          </a:p>
          <a:p>
            <a:endParaRPr lang="en-US" sz="1200" dirty="0"/>
          </a:p>
          <a:p>
            <a:r>
              <a:rPr lang="en-US" sz="1200" b="1" dirty="0" smtClean="0">
                <a:solidFill>
                  <a:srgbClr val="FF0000"/>
                </a:solidFill>
              </a:rPr>
              <a:t>IMPORTANT:</a:t>
            </a:r>
            <a:r>
              <a:rPr lang="en-US" sz="1200" dirty="0" smtClean="0"/>
              <a:t>  Please do not submit any documents related to your diagnosis.</a:t>
            </a:r>
          </a:p>
          <a:p>
            <a:endParaRPr lang="en-US" sz="12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51654"/>
            <a:ext cx="4410075" cy="5594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577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7</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1 (Cont’d)</a:t>
            </a:r>
          </a:p>
          <a:p>
            <a:pPr algn="l"/>
            <a:endParaRPr lang="en-US" sz="2000" dirty="0">
              <a:solidFill>
                <a:srgbClr val="39607A"/>
              </a:solidFill>
              <a:cs typeface="Arial" panose="020B0604020202020204" pitchFamily="34" charset="0"/>
            </a:endParaRPr>
          </a:p>
        </p:txBody>
      </p:sp>
      <p:sp>
        <p:nvSpPr>
          <p:cNvPr id="16" name="Rectangle 15"/>
          <p:cNvSpPr/>
          <p:nvPr/>
        </p:nvSpPr>
        <p:spPr>
          <a:xfrm>
            <a:off x="36227" y="1984174"/>
            <a:ext cx="3217509" cy="3016210"/>
          </a:xfrm>
          <a:prstGeom prst="rect">
            <a:avLst/>
          </a:prstGeom>
        </p:spPr>
        <p:txBody>
          <a:bodyPr wrap="square">
            <a:spAutoFit/>
          </a:bodyPr>
          <a:lstStyle/>
          <a:p>
            <a:pPr marL="173736" indent="-171450">
              <a:buFont typeface="Arial" panose="020B0604020202020204" pitchFamily="34" charset="0"/>
              <a:buChar char="•"/>
            </a:pPr>
            <a:r>
              <a:rPr lang="en-US" sz="1200" dirty="0"/>
              <a:t>Enter the Account Owner’s Identity </a:t>
            </a:r>
            <a:r>
              <a:rPr lang="en-US" sz="1200" dirty="0" smtClean="0"/>
              <a:t>Information – This information is needed if you are selecting the Checking Option as one of your investments.</a:t>
            </a:r>
            <a:endParaRPr lang="en-US" sz="1200" dirty="0"/>
          </a:p>
          <a:p>
            <a:endParaRPr lang="en-US" sz="500" dirty="0"/>
          </a:p>
          <a:p>
            <a:pPr marL="173736" indent="-171450">
              <a:buFont typeface="Arial" panose="020B0604020202020204" pitchFamily="34" charset="0"/>
              <a:buChar char="•"/>
            </a:pPr>
            <a:r>
              <a:rPr lang="en-US" sz="1200" dirty="0"/>
              <a:t>If </a:t>
            </a:r>
            <a:r>
              <a:rPr lang="en-US" sz="1200" dirty="0" smtClean="0"/>
              <a:t>the Account Owner does not have a </a:t>
            </a:r>
            <a:r>
              <a:rPr lang="en-US" sz="1200" dirty="0"/>
              <a:t>State-issued ID click the box indicating this</a:t>
            </a:r>
          </a:p>
          <a:p>
            <a:pPr indent="-171450">
              <a:buFont typeface="Arial" panose="020B0604020202020204" pitchFamily="34" charset="0"/>
              <a:buChar char="•"/>
            </a:pPr>
            <a:endParaRPr lang="en-US" sz="500" dirty="0"/>
          </a:p>
          <a:p>
            <a:pPr marL="173736" indent="-171450">
              <a:buFont typeface="Arial" panose="020B0604020202020204" pitchFamily="34" charset="0"/>
              <a:buChar char="•"/>
            </a:pPr>
            <a:r>
              <a:rPr lang="en-US" sz="1200" dirty="0" smtClean="0"/>
              <a:t>The last box on this page confirms </a:t>
            </a:r>
            <a:r>
              <a:rPr lang="en-US" sz="1200" dirty="0"/>
              <a:t>that the Account Owner does not have an ABLE Account in anther plan, </a:t>
            </a:r>
            <a:r>
              <a:rPr lang="en-US" sz="1200" dirty="0" smtClean="0"/>
              <a:t>nationwide.</a:t>
            </a:r>
          </a:p>
          <a:p>
            <a:pPr marL="630936" lvl="1" indent="-171450">
              <a:buFont typeface="Arial" panose="020B0604020202020204" pitchFamily="34" charset="0"/>
              <a:buChar char="•"/>
            </a:pPr>
            <a:r>
              <a:rPr lang="en-US" sz="1200" dirty="0" smtClean="0"/>
              <a:t>If you are requesting that the funds be rolled over from another ABLE check this box off as the other ABLE plan will close when the funds are sent over to the plan</a:t>
            </a:r>
            <a:endParaRPr lang="en-US" sz="12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469" y="838200"/>
            <a:ext cx="4843462" cy="4802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914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8</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2 – if applicable</a:t>
            </a:r>
          </a:p>
        </p:txBody>
      </p:sp>
      <p:sp>
        <p:nvSpPr>
          <p:cNvPr id="16" name="Rectangle 15"/>
          <p:cNvSpPr/>
          <p:nvPr/>
        </p:nvSpPr>
        <p:spPr>
          <a:xfrm>
            <a:off x="152400" y="1524000"/>
            <a:ext cx="2971800" cy="3231654"/>
          </a:xfrm>
          <a:prstGeom prst="rect">
            <a:avLst/>
          </a:prstGeom>
        </p:spPr>
        <p:txBody>
          <a:bodyPr wrap="square">
            <a:spAutoFit/>
          </a:bodyPr>
          <a:lstStyle/>
          <a:p>
            <a:pPr marL="2286"/>
            <a:r>
              <a:rPr lang="en-US" sz="1200" dirty="0"/>
              <a:t>Enter the Authorized Individual or Parent/Guardian </a:t>
            </a:r>
            <a:r>
              <a:rPr lang="en-US" sz="1200" dirty="0" smtClean="0"/>
              <a:t>information</a:t>
            </a:r>
          </a:p>
          <a:p>
            <a:pPr lvl="1"/>
            <a:r>
              <a:rPr lang="en-US" sz="1200" dirty="0"/>
              <a:t>First Name</a:t>
            </a:r>
          </a:p>
          <a:p>
            <a:pPr lvl="1"/>
            <a:r>
              <a:rPr lang="en-US" sz="1200" dirty="0"/>
              <a:t>Middle Initial</a:t>
            </a:r>
          </a:p>
          <a:p>
            <a:pPr lvl="1"/>
            <a:r>
              <a:rPr lang="en-US" sz="1200" dirty="0"/>
              <a:t>Last Name</a:t>
            </a:r>
          </a:p>
          <a:p>
            <a:pPr lvl="1"/>
            <a:r>
              <a:rPr lang="en-US" sz="1200" dirty="0"/>
              <a:t>Permanent Address</a:t>
            </a:r>
          </a:p>
          <a:p>
            <a:pPr lvl="1"/>
            <a:r>
              <a:rPr lang="en-US" sz="1200" dirty="0"/>
              <a:t>Mailing Address</a:t>
            </a:r>
          </a:p>
          <a:p>
            <a:pPr lvl="1"/>
            <a:r>
              <a:rPr lang="en-US" sz="1200" dirty="0"/>
              <a:t>Telephone Number</a:t>
            </a:r>
          </a:p>
          <a:p>
            <a:pPr lvl="1"/>
            <a:r>
              <a:rPr lang="en-US" sz="1200" dirty="0" smtClean="0"/>
              <a:t>Social </a:t>
            </a:r>
            <a:r>
              <a:rPr lang="en-US" sz="1200" dirty="0"/>
              <a:t>Security Number</a:t>
            </a:r>
          </a:p>
          <a:p>
            <a:pPr lvl="1"/>
            <a:r>
              <a:rPr lang="en-US" sz="1200" dirty="0"/>
              <a:t>Date of Birth</a:t>
            </a:r>
          </a:p>
          <a:p>
            <a:pPr lvl="1"/>
            <a:r>
              <a:rPr lang="en-US" sz="1200" dirty="0" smtClean="0"/>
              <a:t>Citizenship</a:t>
            </a:r>
          </a:p>
          <a:p>
            <a:pPr lvl="1"/>
            <a:endParaRPr lang="en-US" sz="1200" dirty="0"/>
          </a:p>
          <a:p>
            <a:pPr lvl="1"/>
            <a:endParaRPr lang="en-US" sz="1200" dirty="0" smtClean="0"/>
          </a:p>
          <a:p>
            <a:r>
              <a:rPr lang="en-US" sz="1200" b="1" dirty="0" smtClean="0"/>
              <a:t>Note:</a:t>
            </a:r>
            <a:r>
              <a:rPr lang="en-US" sz="1200" dirty="0" smtClean="0"/>
              <a:t>  This section will not appear if you are opening an account that will be managed by the Account Owner</a:t>
            </a:r>
            <a:endParaRPr lang="en-US" sz="1200" b="1" dirty="0"/>
          </a:p>
          <a:p>
            <a:pPr marL="173736" indent="-171450">
              <a:buFont typeface="Arial" panose="020B0604020202020204" pitchFamily="34" charset="0"/>
              <a:buChar char="•"/>
            </a:pPr>
            <a:endParaRPr lang="en-US" sz="1200" dirty="0">
              <a:cs typeface="Times New Roman" panose="02020603050405020304"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1144" y="1072866"/>
            <a:ext cx="4945698" cy="492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183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35184"/>
            <a:ext cx="9144000" cy="5228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305346" y="6484529"/>
            <a:ext cx="837108" cy="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p:nvSpPr>
        <p:spPr>
          <a:xfrm>
            <a:off x="8639175" y="6507979"/>
            <a:ext cx="311370" cy="170688"/>
          </a:xfrm>
          <a:prstGeom prst="rect">
            <a:avLst/>
          </a:prstGeom>
        </p:spPr>
        <p:txBody>
          <a:bodyPr lIns="0" tIns="0" rIns="0" bIns="0"/>
          <a:lstStyle>
            <a:defPPr>
              <a:defRPr lang="en-US"/>
            </a:defPPr>
            <a:lvl1pPr marL="0" algn="r" defTabSz="914400" rtl="0" eaLnBrk="1" latinLnBrk="0" hangingPunct="1">
              <a:defRPr lang="en-US" sz="800" kern="1200" smtClean="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21FD8A-4A9E-4FBB-ACCD-9E1FA0B86B46}" type="slidenum">
              <a:rPr>
                <a:solidFill>
                  <a:srgbClr val="FFFFFF">
                    <a:lumMod val="50000"/>
                  </a:srgbClr>
                </a:solidFill>
              </a:rPr>
              <a:pPr/>
              <a:t>9</a:t>
            </a:fld>
            <a:endParaRPr dirty="0">
              <a:solidFill>
                <a:srgbClr val="FFFFFF">
                  <a:lumMod val="50000"/>
                </a:srgbClr>
              </a:solidFill>
            </a:endParaRPr>
          </a:p>
        </p:txBody>
      </p:sp>
      <p:sp>
        <p:nvSpPr>
          <p:cNvPr id="7" name="Rectangle 6"/>
          <p:cNvSpPr/>
          <p:nvPr/>
        </p:nvSpPr>
        <p:spPr>
          <a:xfrm>
            <a:off x="3124200" y="6497521"/>
            <a:ext cx="5334000" cy="123111"/>
          </a:xfrm>
          <a:prstGeom prst="rect">
            <a:avLst/>
          </a:prstGeom>
        </p:spPr>
        <p:txBody>
          <a:bodyPr wrap="square" lIns="0" tIns="0" rIns="0" bIns="0" anchor="ctr">
            <a:spAutoFit/>
          </a:bodyPr>
          <a:lstStyle/>
          <a:p>
            <a:pPr algn="r"/>
            <a:r>
              <a:rPr lang="en-US" sz="800" dirty="0">
                <a:solidFill>
                  <a:srgbClr val="FFFFFF">
                    <a:lumMod val="50000"/>
                  </a:srgbClr>
                </a:solidFill>
                <a:cs typeface="Arial" panose="020B0604020202020204" pitchFamily="34" charset="0"/>
              </a:rPr>
              <a:t>Confidential:  For Ascensus Internal purposes or Client use only</a:t>
            </a:r>
          </a:p>
        </p:txBody>
      </p:sp>
      <p:sp>
        <p:nvSpPr>
          <p:cNvPr id="8" name="Title 1"/>
          <p:cNvSpPr txBox="1">
            <a:spLocks/>
          </p:cNvSpPr>
          <p:nvPr/>
        </p:nvSpPr>
        <p:spPr>
          <a:xfrm>
            <a:off x="228600" y="330200"/>
            <a:ext cx="8534400" cy="762000"/>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39607A"/>
                </a:solidFill>
                <a:cs typeface="Arial" panose="020B0604020202020204" pitchFamily="34" charset="0"/>
              </a:rPr>
              <a:t>Online Enrollment</a:t>
            </a:r>
          </a:p>
          <a:p>
            <a:pPr algn="l"/>
            <a:r>
              <a:rPr lang="en-US" sz="2000" b="1" dirty="0">
                <a:solidFill>
                  <a:srgbClr val="39607A"/>
                </a:solidFill>
                <a:cs typeface="Arial" panose="020B0604020202020204" pitchFamily="34" charset="0"/>
              </a:rPr>
              <a:t>	Step 2 – if applicable (Cont’d)</a:t>
            </a:r>
          </a:p>
        </p:txBody>
      </p:sp>
      <p:sp>
        <p:nvSpPr>
          <p:cNvPr id="16" name="Rectangle 15"/>
          <p:cNvSpPr/>
          <p:nvPr/>
        </p:nvSpPr>
        <p:spPr>
          <a:xfrm>
            <a:off x="228600" y="1522509"/>
            <a:ext cx="2770662" cy="1200329"/>
          </a:xfrm>
          <a:prstGeom prst="rect">
            <a:avLst/>
          </a:prstGeom>
        </p:spPr>
        <p:txBody>
          <a:bodyPr wrap="square">
            <a:spAutoFit/>
          </a:bodyPr>
          <a:lstStyle/>
          <a:p>
            <a:pPr marL="2286"/>
            <a:r>
              <a:rPr lang="en-US" sz="1200" dirty="0"/>
              <a:t>Enter the Authorized Individual or Parent/Guardians identity </a:t>
            </a:r>
            <a:r>
              <a:rPr lang="en-US" sz="1200" dirty="0" smtClean="0"/>
              <a:t>verification</a:t>
            </a:r>
          </a:p>
          <a:p>
            <a:pPr marL="2286"/>
            <a:endParaRPr lang="en-US" sz="1200" dirty="0"/>
          </a:p>
          <a:p>
            <a:pPr marL="2286"/>
            <a:r>
              <a:rPr lang="en-US" sz="1200" b="1" dirty="0" smtClean="0"/>
              <a:t>Note:</a:t>
            </a:r>
            <a:r>
              <a:rPr lang="en-US" sz="1200" dirty="0" smtClean="0"/>
              <a:t>  The information in this section is required even if you are not going to select the Checking Option.</a:t>
            </a:r>
            <a:endParaRPr lang="en-US" sz="1200" b="1"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11" y="2286000"/>
            <a:ext cx="5679832" cy="3117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24E78"/>
      </a:dk2>
      <a:lt2>
        <a:srgbClr val="EEEEEE"/>
      </a:lt2>
      <a:accent1>
        <a:srgbClr val="699BBD"/>
      </a:accent1>
      <a:accent2>
        <a:srgbClr val="B3B3B3"/>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F0B3D8D52759C4D8C0D136DAAD0559E" ma:contentTypeVersion="8" ma:contentTypeDescription="Create a new document." ma:contentTypeScope="" ma:versionID="3c4d279ee3d7f5c3d7d0ad375c20e001">
  <xsd:schema xmlns:xsd="http://www.w3.org/2001/XMLSchema" xmlns:xs="http://www.w3.org/2001/XMLSchema" xmlns:p="http://schemas.microsoft.com/office/2006/metadata/properties" xmlns:ns1="http://schemas.microsoft.com/sharepoint/v3" xmlns:ns2="39a037f0-3c4f-4354-b5b4-2a6b56f79b6b" targetNamespace="http://schemas.microsoft.com/office/2006/metadata/properties" ma:root="true" ma:fieldsID="e73bfad0fd8c7f7b6b72393de9a98efd" ns1:_="" ns2:_="">
    <xsd:import namespace="http://schemas.microsoft.com/sharepoint/v3"/>
    <xsd:import namespace="39a037f0-3c4f-4354-b5b4-2a6b56f79b6b"/>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a037f0-3c4f-4354-b5b4-2a6b56f79b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141D499-D825-4F08-A875-8FDE6C831C99}"/>
</file>

<file path=customXml/itemProps2.xml><?xml version="1.0" encoding="utf-8"?>
<ds:datastoreItem xmlns:ds="http://schemas.openxmlformats.org/officeDocument/2006/customXml" ds:itemID="{6D08CF8F-5BD8-4A59-9CFE-A9DCFFA437AE}"/>
</file>

<file path=customXml/itemProps3.xml><?xml version="1.0" encoding="utf-8"?>
<ds:datastoreItem xmlns:ds="http://schemas.openxmlformats.org/officeDocument/2006/customXml" ds:itemID="{EE8D48F3-E86E-4E62-9F87-56CE0A1FEC0E}"/>
</file>

<file path=docProps/app.xml><?xml version="1.0" encoding="utf-8"?>
<Properties xmlns="http://schemas.openxmlformats.org/officeDocument/2006/extended-properties" xmlns:vt="http://schemas.openxmlformats.org/officeDocument/2006/docPropsVTypes">
  <TotalTime>779</TotalTime>
  <Words>1848</Words>
  <Application>Microsoft Office PowerPoint</Application>
  <PresentationFormat>On-screen Show (4:3)</PresentationFormat>
  <Paragraphs>240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only takes a few minutes.</vt:lpstr>
      <vt:lpstr>Important legal information.</vt:lpstr>
    </vt:vector>
  </TitlesOfParts>
  <Company>Boston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Shmoo</dc:creator>
  <cp:lastModifiedBy>Dawn Roach</cp:lastModifiedBy>
  <cp:revision>83</cp:revision>
  <cp:lastPrinted>2017-02-02T02:02:12Z</cp:lastPrinted>
  <dcterms:created xsi:type="dcterms:W3CDTF">2017-02-01T17:48:29Z</dcterms:created>
  <dcterms:modified xsi:type="dcterms:W3CDTF">2019-06-06T17:57:26Z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0x0101003F0B3D8D52759C4D8C0D136DAAD0559E</vt:lpwstr>
  </property>
</Properties>
</file>